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</p:sldMasterIdLst>
  <p:notesMasterIdLst>
    <p:notesMasterId r:id="rId45"/>
  </p:notesMasterIdLst>
  <p:handoutMasterIdLst>
    <p:handoutMasterId r:id="rId46"/>
  </p:handoutMasterIdLst>
  <p:sldIdLst>
    <p:sldId id="283" r:id="rId2"/>
    <p:sldId id="293" r:id="rId3"/>
    <p:sldId id="285" r:id="rId4"/>
    <p:sldId id="296" r:id="rId5"/>
    <p:sldId id="261" r:id="rId6"/>
    <p:sldId id="288" r:id="rId7"/>
    <p:sldId id="327" r:id="rId8"/>
    <p:sldId id="318" r:id="rId9"/>
    <p:sldId id="319" r:id="rId10"/>
    <p:sldId id="320" r:id="rId11"/>
    <p:sldId id="289" r:id="rId12"/>
    <p:sldId id="328" r:id="rId13"/>
    <p:sldId id="314" r:id="rId14"/>
    <p:sldId id="325" r:id="rId15"/>
    <p:sldId id="326" r:id="rId16"/>
    <p:sldId id="315" r:id="rId17"/>
    <p:sldId id="316" r:id="rId18"/>
    <p:sldId id="329" r:id="rId19"/>
    <p:sldId id="322" r:id="rId20"/>
    <p:sldId id="359" r:id="rId21"/>
    <p:sldId id="292" r:id="rId22"/>
    <p:sldId id="330" r:id="rId23"/>
    <p:sldId id="331" r:id="rId24"/>
    <p:sldId id="260" r:id="rId25"/>
    <p:sldId id="342" r:id="rId26"/>
    <p:sldId id="343" r:id="rId27"/>
    <p:sldId id="297" r:id="rId28"/>
    <p:sldId id="366" r:id="rId29"/>
    <p:sldId id="360" r:id="rId30"/>
    <p:sldId id="361" r:id="rId31"/>
    <p:sldId id="362" r:id="rId32"/>
    <p:sldId id="363" r:id="rId33"/>
    <p:sldId id="364" r:id="rId34"/>
    <p:sldId id="365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71" autoAdjust="0"/>
  </p:normalViewPr>
  <p:slideViewPr>
    <p:cSldViewPr>
      <p:cViewPr>
        <p:scale>
          <a:sx n="77" d="100"/>
          <a:sy n="77" d="100"/>
        </p:scale>
        <p:origin x="-119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6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UDIENCIA%20PUBLICA%20DE%20RENDICION%20DE%20CUENTAS\PRESUPUESTO%20RENDICION%20DE%20CUENT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AUDIENCIA%20PUBLICA%20DE%20RENDICION%20DE%20CUENTAS\PRESUPUESTO%20RENDICION%20DE%20CUEN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FF-48BB-AD63-4B6BFA8EDAB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FF-48BB-AD63-4B6BFA8EDAB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FF-48BB-AD63-4B6BFA8EDAB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FF-48BB-AD63-4B6BFA8EDAB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455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FF-48BB-AD63-4B6BFA8EDAB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2272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FF-48BB-AD63-4B6BFA8EDA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PREESCOLAR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  <c:pt idx="4">
                  <c:v>ADULTOS</c:v>
                </c:pt>
                <c:pt idx="5">
                  <c:v>TOTAL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198</c:v>
                </c:pt>
                <c:pt idx="1">
                  <c:v>1242</c:v>
                </c:pt>
                <c:pt idx="2">
                  <c:v>845</c:v>
                </c:pt>
                <c:pt idx="3">
                  <c:v>234</c:v>
                </c:pt>
                <c:pt idx="4">
                  <c:v>336</c:v>
                </c:pt>
                <c:pt idx="5">
                  <c:v>2855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FF-48BB-AD63-4B6BFA8EDAB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PREESCOLAR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  <c:pt idx="4">
                  <c:v>ADULTOS</c:v>
                </c:pt>
                <c:pt idx="5">
                  <c:v>TOTAL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0FF-48BB-AD63-4B6BFA8EDAB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PREESCOLAR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  <c:pt idx="4">
                  <c:v>ADULTOS</c:v>
                </c:pt>
                <c:pt idx="5">
                  <c:v>TOTAL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0FF-48BB-AD63-4B6BFA8EDA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493440"/>
        <c:axId val="128494976"/>
        <c:axId val="0"/>
      </c:bar3DChart>
      <c:catAx>
        <c:axId val="128493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28494976"/>
        <c:crosses val="autoZero"/>
        <c:auto val="1"/>
        <c:lblAlgn val="ctr"/>
        <c:lblOffset val="100"/>
        <c:noMultiLvlLbl val="0"/>
      </c:catAx>
      <c:valAx>
        <c:axId val="128494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49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8B-4204-82F2-D2F95C6DE0A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8B-4204-82F2-D2F95C6DE0A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8B-4204-82F2-D2F95C6DE0A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8B-4204-82F2-D2F95C6DE0A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8B-4204-82F2-D2F95C6DE0AE}"/>
                </c:ext>
              </c:extLst>
            </c:dLbl>
            <c:dLbl>
              <c:idx val="5"/>
              <c:layout>
                <c:manualLayout>
                  <c:x val="8.4674005080440304E-3"/>
                  <c:y val="2.64550264550264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8B-4204-82F2-D2F95C6DE0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PREESCOLAR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  <c:pt idx="4">
                  <c:v>ADULTOS</c:v>
                </c:pt>
                <c:pt idx="5">
                  <c:v>TOTAL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210</c:v>
                </c:pt>
                <c:pt idx="1">
                  <c:v>1298</c:v>
                </c:pt>
                <c:pt idx="2">
                  <c:v>858</c:v>
                </c:pt>
                <c:pt idx="3">
                  <c:v>249</c:v>
                </c:pt>
                <c:pt idx="4">
                  <c:v>260</c:v>
                </c:pt>
                <c:pt idx="5">
                  <c:v>2875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8B-4204-82F2-D2F95C6DE0A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PREESCOLAR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  <c:pt idx="4">
                  <c:v>ADULTOS</c:v>
                </c:pt>
                <c:pt idx="5">
                  <c:v>TOTAL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68B-4204-82F2-D2F95C6DE0A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PREESCOLAR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  <c:pt idx="4">
                  <c:v>ADULTOS</c:v>
                </c:pt>
                <c:pt idx="5">
                  <c:v>TOTAL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68B-4204-82F2-D2F95C6DE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547072"/>
        <c:axId val="128565248"/>
        <c:axId val="0"/>
      </c:bar3DChart>
      <c:catAx>
        <c:axId val="128547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28565248"/>
        <c:crosses val="autoZero"/>
        <c:auto val="1"/>
        <c:lblAlgn val="ctr"/>
        <c:lblOffset val="100"/>
        <c:noMultiLvlLbl val="0"/>
      </c:catAx>
      <c:valAx>
        <c:axId val="128565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54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33333333333333E-2"/>
          <c:y val="4.1666666666666664E-2"/>
          <c:w val="0.93888888888888888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PRESUPUESTO!$I$4</c:f>
              <c:strCache>
                <c:ptCount val="1"/>
                <c:pt idx="0">
                  <c:v>PRESUPUESTO DE INGRESOS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PRESUPUESTO!$J$3:$K$3</c:f>
              <c:strCache>
                <c:ptCount val="2"/>
                <c:pt idx="0">
                  <c:v>PRESUPUESTADO</c:v>
                </c:pt>
                <c:pt idx="1">
                  <c:v>EJECUTADO</c:v>
                </c:pt>
              </c:strCache>
            </c:strRef>
          </c:cat>
          <c:val>
            <c:numRef>
              <c:f>PRESUPUESTO!$J$4:$K$4</c:f>
              <c:numCache>
                <c:formatCode>#,##0</c:formatCode>
                <c:ptCount val="2"/>
                <c:pt idx="0" formatCode="_(&quot;$&quot;* #,##0_);_(&quot;$&quot;* \(#,##0\);_(&quot;$&quot;* &quot;-&quot;_);_(@_)">
                  <c:v>292649069</c:v>
                </c:pt>
                <c:pt idx="1">
                  <c:v>272099222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C3-47F9-BBC5-6D685A03B1DE}"/>
            </c:ext>
          </c:extLst>
        </c:ser>
        <c:ser>
          <c:idx val="1"/>
          <c:order val="1"/>
          <c:tx>
            <c:strRef>
              <c:f>PRESUPUESTO!$I$5</c:f>
              <c:strCache>
                <c:ptCount val="1"/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92,9%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C3-47F9-BBC5-6D685A03B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PRESUPUESTO!$J$3:$K$3</c:f>
              <c:strCache>
                <c:ptCount val="2"/>
                <c:pt idx="0">
                  <c:v>PRESUPUESTADO</c:v>
                </c:pt>
                <c:pt idx="1">
                  <c:v>EJECUTADO</c:v>
                </c:pt>
              </c:strCache>
            </c:strRef>
          </c:cat>
          <c:val>
            <c:numRef>
              <c:f>PRESUPUESTO!$J$5:$K$5</c:f>
              <c:numCache>
                <c:formatCode>0.0%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C3-47F9-BBC5-6D685A03B1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0160000"/>
        <c:axId val="167498880"/>
      </c:barChart>
      <c:catAx>
        <c:axId val="14016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498880"/>
        <c:crosses val="autoZero"/>
        <c:auto val="1"/>
        <c:lblAlgn val="ctr"/>
        <c:lblOffset val="100"/>
        <c:noMultiLvlLbl val="0"/>
      </c:catAx>
      <c:valAx>
        <c:axId val="167498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crossAx val="14016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36045494313213"/>
          <c:y val="6.0763342082239678E-2"/>
          <c:w val="0.52904969623258236"/>
          <c:h val="8.088429832850020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PRESUPUESTO!$I$8</c:f>
              <c:strCache>
                <c:ptCount val="1"/>
                <c:pt idx="0">
                  <c:v>PRESUPUESTO DE GASTOS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PRESUPUESTO!$J$7:$K$7</c:f>
              <c:strCache>
                <c:ptCount val="2"/>
                <c:pt idx="0">
                  <c:v>PRESUPUESTADO</c:v>
                </c:pt>
                <c:pt idx="1">
                  <c:v>EJECUTADO</c:v>
                </c:pt>
              </c:strCache>
            </c:strRef>
          </c:cat>
          <c:val>
            <c:numRef>
              <c:f>PRESUPUESTO!$J$8:$K$8</c:f>
              <c:numCache>
                <c:formatCode>#,##0</c:formatCode>
                <c:ptCount val="2"/>
                <c:pt idx="0" formatCode="_(&quot;$&quot;* #,##0_);_(&quot;$&quot;* \(#,##0\);_(&quot;$&quot;* &quot;-&quot;_);_(@_)">
                  <c:v>292649069</c:v>
                </c:pt>
                <c:pt idx="1">
                  <c:v>162154090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02-42B7-9B59-7CA29898C3FF}"/>
            </c:ext>
          </c:extLst>
        </c:ser>
        <c:ser>
          <c:idx val="1"/>
          <c:order val="1"/>
          <c:tx>
            <c:strRef>
              <c:f>PRESUPUESTO!$I$9</c:f>
              <c:strCache>
                <c:ptCount val="1"/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55.4%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2-42B7-9B59-7CA29898C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PRESUPUESTO!$J$7:$K$7</c:f>
              <c:strCache>
                <c:ptCount val="2"/>
                <c:pt idx="0">
                  <c:v>PRESUPUESTADO</c:v>
                </c:pt>
                <c:pt idx="1">
                  <c:v>EJECUTADO</c:v>
                </c:pt>
              </c:strCache>
            </c:strRef>
          </c:cat>
          <c:val>
            <c:numRef>
              <c:f>PRESUPUESTO!$J$9:$K$9</c:f>
              <c:numCache>
                <c:formatCode>0.0%</c:formatCode>
                <c:ptCount val="2"/>
                <c:pt idx="0" formatCode="0%">
                  <c:v>1</c:v>
                </c:pt>
                <c:pt idx="1">
                  <c:v>0.55400000000000005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02-42B7-9B59-7CA29898C3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5553280"/>
        <c:axId val="125559168"/>
      </c:barChart>
      <c:catAx>
        <c:axId val="1255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559168"/>
        <c:crosses val="autoZero"/>
        <c:auto val="1"/>
        <c:lblAlgn val="ctr"/>
        <c:lblOffset val="100"/>
        <c:noMultiLvlLbl val="0"/>
      </c:catAx>
      <c:valAx>
        <c:axId val="1255591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crossAx val="12555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36590251276898"/>
          <c:y val="6.0763342082239678E-2"/>
          <c:w val="0.46846155891446767"/>
          <c:h val="8.381058491332926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28818-588E-41DC-A882-BEFDECF478CE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DFF2A-D46F-4C30-B5E1-1190DAE525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801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3476F-3FAE-42B9-9924-FBE1EA269EE3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14F6B-E7F9-458F-A80A-E189826F65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67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C718-2AD7-4464-AB5E-1D10625372BC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64F3E2-71CC-4316-A6A2-27DCB23C87AF}" type="datetimeFigureOut">
              <a:rPr lang="es-CO" smtClean="0"/>
              <a:t>5/12/2020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O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3AC718-2AD7-4464-AB5E-1D10625372BC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83568" y="116632"/>
            <a:ext cx="7772400" cy="821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INSTITUCIÓN EDUCATIVA SEVILLA</a:t>
            </a:r>
            <a:endParaRPr lang="es-CO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475656" y="5758408"/>
            <a:ext cx="6400800" cy="8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400" b="1" dirty="0" smtClean="0">
                <a:latin typeface="Vivaldi" pitchFamily="66" charset="0"/>
              </a:rPr>
              <a:t>Talentos con calidad humana</a:t>
            </a:r>
            <a:endParaRPr lang="es-CO" sz="4400" b="1" dirty="0">
              <a:latin typeface="Vivaldi" pitchFamily="66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340768"/>
            <a:ext cx="3675236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MATRICULA AÑO 2020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86577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530640" y="1747884"/>
            <a:ext cx="45365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prstClr val="black"/>
                </a:solidFill>
              </a:rPr>
              <a:t>DISMINUCIÓN DEL 6.3% EN ALUMNOS JORNADA DIURNA CON RESPECTO AL AÑO ANTERIOR (89). </a:t>
            </a:r>
            <a:r>
              <a:rPr lang="es-CO" dirty="0">
                <a:solidFill>
                  <a:prstClr val="black"/>
                </a:solidFill>
              </a:rPr>
              <a:t> </a:t>
            </a:r>
            <a:r>
              <a:rPr lang="es-CO" dirty="0" smtClean="0">
                <a:solidFill>
                  <a:prstClr val="black"/>
                </a:solidFill>
              </a:rPr>
              <a:t>ALUMNOS MENOS TODAS LAS JORNADAS 323 </a:t>
            </a: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7812360" cy="164630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CO" sz="4400" dirty="0" smtClean="0"/>
              <a:t>GESTIÓN  ADMINISTRATIVA</a:t>
            </a:r>
            <a:br>
              <a:rPr lang="es-CO" sz="4400" dirty="0" smtClean="0"/>
            </a:br>
            <a:r>
              <a:rPr lang="es-CO" sz="4400" dirty="0" smtClean="0"/>
              <a:t>Y FINANCIERA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41328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033587"/>
              </p:ext>
            </p:extLst>
          </p:nvPr>
        </p:nvGraphicFramePr>
        <p:xfrm>
          <a:off x="1016831" y="476672"/>
          <a:ext cx="8019665" cy="6997192"/>
        </p:xfrm>
        <a:graphic>
          <a:graphicData uri="http://schemas.openxmlformats.org/drawingml/2006/table">
            <a:tbl>
              <a:tblPr/>
              <a:tblGrid>
                <a:gridCol w="2333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16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4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32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58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FORTALEZAS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Elaboración,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ejecución, cumplimiento y evaluación del presupuesto de ingresos y gastos garantizando la solución de necesidades prioritarias en cada una de las sedes de la IE SEVILLA, optimizando el recurso y con el mayor sentido de responsabilidad, transparencia y equidad posibles.(Ley de contratación)</a:t>
                      </a: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ES_tradnl" sz="8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Aplicación rigurosa y efectiva de políticas y estrategias MEN y SED, en lo atinente a favorecer estudiantes de menores recursos y mayores dificultades por efecto de la crisis social y económica derivada de la Pandemia del COVID 19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Provisión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materiales, equipos e insumos a cada una de las 9 sedes de la IE, con orden, eficiencia y eficacia.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Dotación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equipos adecuados para cumplir con la labor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administrativa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servicios generales, secretaría, coordinación y rectoría en las sedes que están laborando actualmente en medio de la anormalidad de la pandemia.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avanza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 la aplicación de  Ley de archivos acondicionando el espacio y ubicando la dotación necesaria</a:t>
                      </a: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Evaluación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desempeño a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docentes, 1 coordinador y  4 funcionarios administrativos de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I.E en tiempo establecido.     </a:t>
                      </a: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hace seguimiento al proceso de matrícula, archivo académico y ajustes a los boletines de calificaciones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gran porcentaje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personal vinculado con la institución se identifica con su filosofía, principios, valores, objetivos y se siente parte de la misma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Procesos de matrícula ejecutados de manera organizada y efectiva, programas de embellecimientos y adecuación eficientes , mantenimiento continuo de salas de sistemas.</a:t>
                      </a: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Ejecución a recursos de </a:t>
                      </a:r>
                      <a:r>
                        <a:rPr lang="es-CO" sz="8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Covid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19 para protección de seguridad y vida de los funcionarios que laboran en este proceso 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49" marR="3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OPORTUNIDADES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Nuevo talento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humano de la IE SEVILLA en la parte administrativa y de servicios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dispuesta a </a:t>
                      </a:r>
                      <a:r>
                        <a:rPr lang="es-ES_tradnl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participar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 aportar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mejoramiento de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procesos que se realizan en la Institución Educativa.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Docente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Eneida </a:t>
                      </a:r>
                      <a:r>
                        <a:rPr lang="es-MX" sz="8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Furque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apoyando los procesos de inclusión con estudiantes de NEE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Evaluación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anual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desempeño a 18 docentes, directivos y administrativos de la IE SEVILLA, acorde a propuestas de trabajo y con miras a mejorar la calidad de los procesos educativos y administrativos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Evaluación período de prueba a 12 funcionarios administrativos que aportan con su capacidad al mejoramiento continuo de los procesos misionales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Posibilidades de incluir nuevas tecnologías y programas de apoyo virtual a docentes y estudiantes de la IE Sevilla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4149" marR="3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DEBILIDADES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 Institución Educativa no cuenta con software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financiero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año ha sido particularmente difícil en materia de ejecución presupuestal por las condiciones de la pandemia y motivos personales del rector.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Sigue siendo precario el  entendimiento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por parte de a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lgunos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padres de familia,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-por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 nivel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académico y ocupación diaria-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boletines de calificaciones,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las competencias y saberes allí reportados, también es manifiesto el desinterés respecto a los procesos académicos que propone la institución, incluso no responden a la entrega de servicios de bienestar por parte de la gobernación del Valle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ha realizado algún tipo de actualización en cuanto a detectar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riesgos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físicos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más destacados en las sedes de la IE Sevilla. </a:t>
                      </a:r>
                      <a:endParaRPr lang="es-CO" sz="8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MX" sz="8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Hay renuencia de algún personal docente por capacitarse e innovar procesos académicos, pedagógicos o tecnológicos que tanto la institución como los entes gubernamentales proponen, el rechazo al cambio es notorio en estas circunstancias.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149" marR="3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AMENAZAS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eficiencia en la labor del rector se ve alterada por la multitud de obligaciones y demandas que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debe cumplir .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SED aplica relaciones técnicas  muy altas para la institución por ser la más grande y eso afecta las sedes, grupos y docentes.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Inexistente apoyo presupuestal por parte de la SED para dotaciones o mejoramiento de infraestructura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 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hace apoyo a estudiantes con bajo desempeño académico por parte de los docentes, pero hace falta la intervención de un equipo interdisciplinario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Algunas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capacitaciones son ineficaces y tienen poca correlación con las necesidades institucionales.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149" marR="3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ACCIONES DE MEJORAMIENTO</a:t>
                      </a: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Administrar de mejor manera el tiempo y el equipo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directivo para que el rector pueda dedicar más tiempo al direccionamiento estratégico, liderazgo pedagógico y gestión de recursos y proyectos ante entes diversos.</a:t>
                      </a: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Adquirir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s-ES_tradnl" sz="8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sofware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contable.</a:t>
                      </a: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Actualizar </a:t>
                      </a: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un plano de riesgos físicos de las sedes de la Institución.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MX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Ejecutar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un mayor porcentaje del presupuesto de ingresos siendo más diligentes y efectivos en el cumplimiento de la contratación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Gestionar </a:t>
                      </a: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con las entidades gubernamentales la inclusión de un equipo interdisciplinario (psicólogo, fonoaudiólogo, etc.) para tratar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los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niños con Necesidades educativas especiales.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Elaborar </a:t>
                      </a: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y desarrollar un programa de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capacitación y bienestar del </a:t>
                      </a: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talento humano, en donde se realicen actividades para propiciar ambientes de sana convivencia entre los miembros de la I.E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y mejoramiento de competencias.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Generar procesos articuladores de planes, proyectos y programas con seguimiento y evaluación periódica.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Buscar alianzas con sector productivo para brindar otras oportunidades a los educandos</a:t>
                      </a: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4149" marR="3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2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EJECUCIÓN PRESUPUESTAL</a:t>
            </a:r>
            <a:endParaRPr lang="es-CO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550808"/>
              </p:ext>
            </p:extLst>
          </p:nvPr>
        </p:nvGraphicFramePr>
        <p:xfrm>
          <a:off x="1835696" y="1556792"/>
          <a:ext cx="6840760" cy="460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1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ORIGEN DE LOS INGRESOS</a:t>
            </a:r>
            <a:endParaRPr lang="es-CO" dirty="0"/>
          </a:p>
        </p:txBody>
      </p:sp>
      <p:sp>
        <p:nvSpPr>
          <p:cNvPr id="6" name="Cuadro de texto 161">
            <a:extLst>
              <a:ext uri="{FF2B5EF4-FFF2-40B4-BE49-F238E27FC236}">
                <a16:creationId xmlns:a16="http://schemas.microsoft.com/office/drawing/2014/main" xmlns="" id="{E1CD59E3-4E8E-4708-B487-D58E2F1A9D3C}"/>
              </a:ext>
            </a:extLst>
          </p:cNvPr>
          <p:cNvSpPr txBox="1"/>
          <p:nvPr/>
        </p:nvSpPr>
        <p:spPr>
          <a:xfrm>
            <a:off x="4298950" y="45577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" name="Cuadro de texto 141">
            <a:extLst>
              <a:ext uri="{FF2B5EF4-FFF2-40B4-BE49-F238E27FC236}">
                <a16:creationId xmlns:a16="http://schemas.microsoft.com/office/drawing/2014/main" xmlns="" id="{31470DB9-A78E-4427-834F-F29B6C23C3F2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" name="Cuadro de texto 142">
            <a:extLst>
              <a:ext uri="{FF2B5EF4-FFF2-40B4-BE49-F238E27FC236}">
                <a16:creationId xmlns:a16="http://schemas.microsoft.com/office/drawing/2014/main" xmlns="" id="{EF8382FD-10F5-4443-854D-66E719D0475E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9" name="Cuadro de texto 143">
            <a:extLst>
              <a:ext uri="{FF2B5EF4-FFF2-40B4-BE49-F238E27FC236}">
                <a16:creationId xmlns:a16="http://schemas.microsoft.com/office/drawing/2014/main" xmlns="" id="{D39C5403-F050-42D2-8BF0-51A2BB7C89A7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0" name="Cuadro de texto 144">
            <a:extLst>
              <a:ext uri="{FF2B5EF4-FFF2-40B4-BE49-F238E27FC236}">
                <a16:creationId xmlns:a16="http://schemas.microsoft.com/office/drawing/2014/main" xmlns="" id="{1CFFBBF2-1E0F-4D91-900A-C5F575CFDE45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1" name="Cuadro de texto 145">
            <a:extLst>
              <a:ext uri="{FF2B5EF4-FFF2-40B4-BE49-F238E27FC236}">
                <a16:creationId xmlns:a16="http://schemas.microsoft.com/office/drawing/2014/main" xmlns="" id="{24C4868C-0824-4C87-8606-E946C5ABF445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2" name="Cuadro de texto 146">
            <a:extLst>
              <a:ext uri="{FF2B5EF4-FFF2-40B4-BE49-F238E27FC236}">
                <a16:creationId xmlns:a16="http://schemas.microsoft.com/office/drawing/2014/main" xmlns="" id="{25EEB38C-F7BF-4583-86E2-D7D2A826A045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3" name="Cuadro de texto 147">
            <a:extLst>
              <a:ext uri="{FF2B5EF4-FFF2-40B4-BE49-F238E27FC236}">
                <a16:creationId xmlns:a16="http://schemas.microsoft.com/office/drawing/2014/main" xmlns="" id="{08FC7B90-93D9-41A3-9789-DB10D1A0F8FC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4" name="Cuadro de texto 148">
            <a:extLst>
              <a:ext uri="{FF2B5EF4-FFF2-40B4-BE49-F238E27FC236}">
                <a16:creationId xmlns:a16="http://schemas.microsoft.com/office/drawing/2014/main" xmlns="" id="{FCC49CFF-DB25-41B3-88FF-8E344FF29BC7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5" name="Cuadro de texto 149">
            <a:extLst>
              <a:ext uri="{FF2B5EF4-FFF2-40B4-BE49-F238E27FC236}">
                <a16:creationId xmlns:a16="http://schemas.microsoft.com/office/drawing/2014/main" xmlns="" id="{E1F5904B-2AD3-4BA6-937A-700438848C91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6" name="Cuadro de texto 150">
            <a:extLst>
              <a:ext uri="{FF2B5EF4-FFF2-40B4-BE49-F238E27FC236}">
                <a16:creationId xmlns:a16="http://schemas.microsoft.com/office/drawing/2014/main" xmlns="" id="{BA0B538A-919B-4C1F-BB3E-0F8DF0A86F06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7" name="Cuadro de texto 151">
            <a:extLst>
              <a:ext uri="{FF2B5EF4-FFF2-40B4-BE49-F238E27FC236}">
                <a16:creationId xmlns:a16="http://schemas.microsoft.com/office/drawing/2014/main" xmlns="" id="{1DA5CE9C-D84E-43A9-83F0-1C00715BF5E6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8" name="Cuadro de texto 152">
            <a:extLst>
              <a:ext uri="{FF2B5EF4-FFF2-40B4-BE49-F238E27FC236}">
                <a16:creationId xmlns:a16="http://schemas.microsoft.com/office/drawing/2014/main" xmlns="" id="{A38263D4-0AA1-4C9D-BBAB-3498E5E17860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9" name="Cuadro de texto 153">
            <a:extLst>
              <a:ext uri="{FF2B5EF4-FFF2-40B4-BE49-F238E27FC236}">
                <a16:creationId xmlns:a16="http://schemas.microsoft.com/office/drawing/2014/main" xmlns="" id="{519E4CC5-7E90-4CD8-B2B5-224942633B15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0" name="Cuadro de texto 154">
            <a:extLst>
              <a:ext uri="{FF2B5EF4-FFF2-40B4-BE49-F238E27FC236}">
                <a16:creationId xmlns:a16="http://schemas.microsoft.com/office/drawing/2014/main" xmlns="" id="{47C151F9-1747-4AB3-B8BC-1AB41CCE0283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1" name="Cuadro de texto 155">
            <a:extLst>
              <a:ext uri="{FF2B5EF4-FFF2-40B4-BE49-F238E27FC236}">
                <a16:creationId xmlns:a16="http://schemas.microsoft.com/office/drawing/2014/main" xmlns="" id="{91F91A9C-600C-414A-8D29-4F62129DC7A7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2" name="Cuadro de texto 156">
            <a:extLst>
              <a:ext uri="{FF2B5EF4-FFF2-40B4-BE49-F238E27FC236}">
                <a16:creationId xmlns:a16="http://schemas.microsoft.com/office/drawing/2014/main" xmlns="" id="{16B7322D-BCBC-488C-9FE3-2071313EE6FC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3" name="Cuadro de texto 157">
            <a:extLst>
              <a:ext uri="{FF2B5EF4-FFF2-40B4-BE49-F238E27FC236}">
                <a16:creationId xmlns:a16="http://schemas.microsoft.com/office/drawing/2014/main" xmlns="" id="{646CD1BD-E430-4CB6-915D-7C5CD12FB95A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4" name="Cuadro de texto 158">
            <a:extLst>
              <a:ext uri="{FF2B5EF4-FFF2-40B4-BE49-F238E27FC236}">
                <a16:creationId xmlns:a16="http://schemas.microsoft.com/office/drawing/2014/main" xmlns="" id="{566704A9-E733-4F94-9B6A-74AD889DA883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5" name="Cuadro de texto 159">
            <a:extLst>
              <a:ext uri="{FF2B5EF4-FFF2-40B4-BE49-F238E27FC236}">
                <a16:creationId xmlns:a16="http://schemas.microsoft.com/office/drawing/2014/main" xmlns="" id="{E0F2377A-89E9-4466-AD5B-CFBFD9C273B8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6" name="Cuadro de texto 160">
            <a:extLst>
              <a:ext uri="{FF2B5EF4-FFF2-40B4-BE49-F238E27FC236}">
                <a16:creationId xmlns:a16="http://schemas.microsoft.com/office/drawing/2014/main" xmlns="" id="{9CCE4529-2DC6-4720-A135-61B3F23E2C32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7" name="Cuadro de texto 162">
            <a:extLst>
              <a:ext uri="{FF2B5EF4-FFF2-40B4-BE49-F238E27FC236}">
                <a16:creationId xmlns:a16="http://schemas.microsoft.com/office/drawing/2014/main" xmlns="" id="{D8050A86-06C4-47AB-9BD8-A3A25E9623DB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8" name="Cuadro de texto 163">
            <a:extLst>
              <a:ext uri="{FF2B5EF4-FFF2-40B4-BE49-F238E27FC236}">
                <a16:creationId xmlns:a16="http://schemas.microsoft.com/office/drawing/2014/main" xmlns="" id="{6181F774-60A4-4681-8AA0-B4FD7FAF59D3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9" name="Cuadro de texto 164">
            <a:extLst>
              <a:ext uri="{FF2B5EF4-FFF2-40B4-BE49-F238E27FC236}">
                <a16:creationId xmlns:a16="http://schemas.microsoft.com/office/drawing/2014/main" xmlns="" id="{42763A01-82BB-40B3-9878-BF7ED5FA9240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0" name="Cuadro de texto 165">
            <a:extLst>
              <a:ext uri="{FF2B5EF4-FFF2-40B4-BE49-F238E27FC236}">
                <a16:creationId xmlns:a16="http://schemas.microsoft.com/office/drawing/2014/main" xmlns="" id="{70FFFCD0-4BC6-441A-BEB9-8492FFCEBC32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1" name="Cuadro de texto 166">
            <a:extLst>
              <a:ext uri="{FF2B5EF4-FFF2-40B4-BE49-F238E27FC236}">
                <a16:creationId xmlns:a16="http://schemas.microsoft.com/office/drawing/2014/main" xmlns="" id="{112004DA-E823-4E14-B1B9-9A90FCC08BE2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2" name="Cuadro de texto 167">
            <a:extLst>
              <a:ext uri="{FF2B5EF4-FFF2-40B4-BE49-F238E27FC236}">
                <a16:creationId xmlns:a16="http://schemas.microsoft.com/office/drawing/2014/main" xmlns="" id="{43C245C4-199A-44E8-BD48-80063FAC24A5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3" name="Cuadro de texto 168">
            <a:extLst>
              <a:ext uri="{FF2B5EF4-FFF2-40B4-BE49-F238E27FC236}">
                <a16:creationId xmlns:a16="http://schemas.microsoft.com/office/drawing/2014/main" xmlns="" id="{D2A3D142-7083-4DEE-8608-73DAFD136BD5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4" name="Cuadro de texto 169">
            <a:extLst>
              <a:ext uri="{FF2B5EF4-FFF2-40B4-BE49-F238E27FC236}">
                <a16:creationId xmlns:a16="http://schemas.microsoft.com/office/drawing/2014/main" xmlns="" id="{6CE1BCF9-0DFC-455F-9DD4-12CF6D9F8F9B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5" name="Cuadro de texto 170">
            <a:extLst>
              <a:ext uri="{FF2B5EF4-FFF2-40B4-BE49-F238E27FC236}">
                <a16:creationId xmlns:a16="http://schemas.microsoft.com/office/drawing/2014/main" xmlns="" id="{4157A8A7-5339-4873-9A69-1065A9306F89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6" name="Cuadro de texto 171">
            <a:extLst>
              <a:ext uri="{FF2B5EF4-FFF2-40B4-BE49-F238E27FC236}">
                <a16:creationId xmlns:a16="http://schemas.microsoft.com/office/drawing/2014/main" xmlns="" id="{700417DD-7854-4B06-8604-B47573788485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7" name="Cuadro de texto 172">
            <a:extLst>
              <a:ext uri="{FF2B5EF4-FFF2-40B4-BE49-F238E27FC236}">
                <a16:creationId xmlns:a16="http://schemas.microsoft.com/office/drawing/2014/main" xmlns="" id="{08384376-793F-47C6-B96D-CBFDB764D29A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8" name="Cuadro de texto 173">
            <a:extLst>
              <a:ext uri="{FF2B5EF4-FFF2-40B4-BE49-F238E27FC236}">
                <a16:creationId xmlns:a16="http://schemas.microsoft.com/office/drawing/2014/main" xmlns="" id="{D75DDA39-EBBE-4634-94EE-6E204BAE1A52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9" name="Cuadro de texto 174">
            <a:extLst>
              <a:ext uri="{FF2B5EF4-FFF2-40B4-BE49-F238E27FC236}">
                <a16:creationId xmlns:a16="http://schemas.microsoft.com/office/drawing/2014/main" xmlns="" id="{E061E2AC-AC58-4AD4-AD81-198D2FFB6FCD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0" name="Cuadro de texto 175">
            <a:extLst>
              <a:ext uri="{FF2B5EF4-FFF2-40B4-BE49-F238E27FC236}">
                <a16:creationId xmlns:a16="http://schemas.microsoft.com/office/drawing/2014/main" xmlns="" id="{86A20DD1-8018-4AD6-A764-F4DD66D10526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1" name="Cuadro de texto 176">
            <a:extLst>
              <a:ext uri="{FF2B5EF4-FFF2-40B4-BE49-F238E27FC236}">
                <a16:creationId xmlns:a16="http://schemas.microsoft.com/office/drawing/2014/main" xmlns="" id="{D3F22F36-0FF7-44B9-8608-7389F1117175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2" name="Cuadro de texto 177">
            <a:extLst>
              <a:ext uri="{FF2B5EF4-FFF2-40B4-BE49-F238E27FC236}">
                <a16:creationId xmlns:a16="http://schemas.microsoft.com/office/drawing/2014/main" xmlns="" id="{DEA8D495-05F6-49FE-B17A-AE8365F1800E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3" name="Cuadro de texto 178">
            <a:extLst>
              <a:ext uri="{FF2B5EF4-FFF2-40B4-BE49-F238E27FC236}">
                <a16:creationId xmlns:a16="http://schemas.microsoft.com/office/drawing/2014/main" xmlns="" id="{AE315EC2-4AEA-4F26-9F6B-15F7F0074043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4" name="Cuadro de texto 179">
            <a:extLst>
              <a:ext uri="{FF2B5EF4-FFF2-40B4-BE49-F238E27FC236}">
                <a16:creationId xmlns:a16="http://schemas.microsoft.com/office/drawing/2014/main" xmlns="" id="{0F263DC3-D226-4FED-B98D-6E5E86FA7A37}"/>
              </a:ext>
            </a:extLst>
          </p:cNvPr>
          <p:cNvSpPr txBox="1"/>
          <p:nvPr/>
        </p:nvSpPr>
        <p:spPr>
          <a:xfrm>
            <a:off x="5451475" y="53578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5" name="Cuadro de texto 161">
            <a:extLst>
              <a:ext uri="{FF2B5EF4-FFF2-40B4-BE49-F238E27FC236}">
                <a16:creationId xmlns:a16="http://schemas.microsoft.com/office/drawing/2014/main" xmlns="" id="{E1CD59E3-4E8E-4708-B487-D58E2F1A9D3C}"/>
              </a:ext>
            </a:extLst>
          </p:cNvPr>
          <p:cNvSpPr txBox="1"/>
          <p:nvPr/>
        </p:nvSpPr>
        <p:spPr>
          <a:xfrm>
            <a:off x="3686175" y="38877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6" name="Cuadro de texto 141">
            <a:extLst>
              <a:ext uri="{FF2B5EF4-FFF2-40B4-BE49-F238E27FC236}">
                <a16:creationId xmlns:a16="http://schemas.microsoft.com/office/drawing/2014/main" xmlns="" id="{31470DB9-A78E-4427-834F-F29B6C23C3F2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7" name="Cuadro de texto 142">
            <a:extLst>
              <a:ext uri="{FF2B5EF4-FFF2-40B4-BE49-F238E27FC236}">
                <a16:creationId xmlns:a16="http://schemas.microsoft.com/office/drawing/2014/main" xmlns="" id="{EF8382FD-10F5-4443-854D-66E719D0475E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8" name="Cuadro de texto 143">
            <a:extLst>
              <a:ext uri="{FF2B5EF4-FFF2-40B4-BE49-F238E27FC236}">
                <a16:creationId xmlns:a16="http://schemas.microsoft.com/office/drawing/2014/main" xmlns="" id="{D39C5403-F050-42D2-8BF0-51A2BB7C89A7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9" name="Cuadro de texto 144">
            <a:extLst>
              <a:ext uri="{FF2B5EF4-FFF2-40B4-BE49-F238E27FC236}">
                <a16:creationId xmlns:a16="http://schemas.microsoft.com/office/drawing/2014/main" xmlns="" id="{1CFFBBF2-1E0F-4D91-900A-C5F575CFDE45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0" name="Cuadro de texto 145">
            <a:extLst>
              <a:ext uri="{FF2B5EF4-FFF2-40B4-BE49-F238E27FC236}">
                <a16:creationId xmlns:a16="http://schemas.microsoft.com/office/drawing/2014/main" xmlns="" id="{24C4868C-0824-4C87-8606-E946C5ABF445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1" name="Cuadro de texto 146">
            <a:extLst>
              <a:ext uri="{FF2B5EF4-FFF2-40B4-BE49-F238E27FC236}">
                <a16:creationId xmlns:a16="http://schemas.microsoft.com/office/drawing/2014/main" xmlns="" id="{25EEB38C-F7BF-4583-86E2-D7D2A826A045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2" name="Cuadro de texto 147">
            <a:extLst>
              <a:ext uri="{FF2B5EF4-FFF2-40B4-BE49-F238E27FC236}">
                <a16:creationId xmlns:a16="http://schemas.microsoft.com/office/drawing/2014/main" xmlns="" id="{08FC7B90-93D9-41A3-9789-DB10D1A0F8FC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3" name="Cuadro de texto 148">
            <a:extLst>
              <a:ext uri="{FF2B5EF4-FFF2-40B4-BE49-F238E27FC236}">
                <a16:creationId xmlns:a16="http://schemas.microsoft.com/office/drawing/2014/main" xmlns="" id="{FCC49CFF-DB25-41B3-88FF-8E344FF29BC7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4" name="Cuadro de texto 149">
            <a:extLst>
              <a:ext uri="{FF2B5EF4-FFF2-40B4-BE49-F238E27FC236}">
                <a16:creationId xmlns:a16="http://schemas.microsoft.com/office/drawing/2014/main" xmlns="" id="{E1F5904B-2AD3-4BA6-937A-700438848C91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5" name="Cuadro de texto 150">
            <a:extLst>
              <a:ext uri="{FF2B5EF4-FFF2-40B4-BE49-F238E27FC236}">
                <a16:creationId xmlns:a16="http://schemas.microsoft.com/office/drawing/2014/main" xmlns="" id="{BA0B538A-919B-4C1F-BB3E-0F8DF0A86F06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6" name="Cuadro de texto 151">
            <a:extLst>
              <a:ext uri="{FF2B5EF4-FFF2-40B4-BE49-F238E27FC236}">
                <a16:creationId xmlns:a16="http://schemas.microsoft.com/office/drawing/2014/main" xmlns="" id="{1DA5CE9C-D84E-43A9-83F0-1C00715BF5E6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7" name="Cuadro de texto 152">
            <a:extLst>
              <a:ext uri="{FF2B5EF4-FFF2-40B4-BE49-F238E27FC236}">
                <a16:creationId xmlns:a16="http://schemas.microsoft.com/office/drawing/2014/main" xmlns="" id="{A38263D4-0AA1-4C9D-BBAB-3498E5E17860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8" name="Cuadro de texto 153">
            <a:extLst>
              <a:ext uri="{FF2B5EF4-FFF2-40B4-BE49-F238E27FC236}">
                <a16:creationId xmlns:a16="http://schemas.microsoft.com/office/drawing/2014/main" xmlns="" id="{519E4CC5-7E90-4CD8-B2B5-224942633B15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9" name="Cuadro de texto 154">
            <a:extLst>
              <a:ext uri="{FF2B5EF4-FFF2-40B4-BE49-F238E27FC236}">
                <a16:creationId xmlns:a16="http://schemas.microsoft.com/office/drawing/2014/main" xmlns="" id="{47C151F9-1747-4AB3-B8BC-1AB41CCE0283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0" name="Cuadro de texto 155">
            <a:extLst>
              <a:ext uri="{FF2B5EF4-FFF2-40B4-BE49-F238E27FC236}">
                <a16:creationId xmlns:a16="http://schemas.microsoft.com/office/drawing/2014/main" xmlns="" id="{91F91A9C-600C-414A-8D29-4F62129DC7A7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1" name="Cuadro de texto 156">
            <a:extLst>
              <a:ext uri="{FF2B5EF4-FFF2-40B4-BE49-F238E27FC236}">
                <a16:creationId xmlns:a16="http://schemas.microsoft.com/office/drawing/2014/main" xmlns="" id="{16B7322D-BCBC-488C-9FE3-2071313EE6FC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2" name="Cuadro de texto 157">
            <a:extLst>
              <a:ext uri="{FF2B5EF4-FFF2-40B4-BE49-F238E27FC236}">
                <a16:creationId xmlns:a16="http://schemas.microsoft.com/office/drawing/2014/main" xmlns="" id="{646CD1BD-E430-4CB6-915D-7C5CD12FB95A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3" name="Cuadro de texto 158">
            <a:extLst>
              <a:ext uri="{FF2B5EF4-FFF2-40B4-BE49-F238E27FC236}">
                <a16:creationId xmlns:a16="http://schemas.microsoft.com/office/drawing/2014/main" xmlns="" id="{566704A9-E733-4F94-9B6A-74AD889DA883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4" name="Cuadro de texto 159">
            <a:extLst>
              <a:ext uri="{FF2B5EF4-FFF2-40B4-BE49-F238E27FC236}">
                <a16:creationId xmlns:a16="http://schemas.microsoft.com/office/drawing/2014/main" xmlns="" id="{E0F2377A-89E9-4466-AD5B-CFBFD9C273B8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5" name="Cuadro de texto 160">
            <a:extLst>
              <a:ext uri="{FF2B5EF4-FFF2-40B4-BE49-F238E27FC236}">
                <a16:creationId xmlns:a16="http://schemas.microsoft.com/office/drawing/2014/main" xmlns="" id="{9CCE4529-2DC6-4720-A135-61B3F23E2C32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6" name="Cuadro de texto 162">
            <a:extLst>
              <a:ext uri="{FF2B5EF4-FFF2-40B4-BE49-F238E27FC236}">
                <a16:creationId xmlns:a16="http://schemas.microsoft.com/office/drawing/2014/main" xmlns="" id="{D8050A86-06C4-47AB-9BD8-A3A25E9623DB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7" name="Cuadro de texto 163">
            <a:extLst>
              <a:ext uri="{FF2B5EF4-FFF2-40B4-BE49-F238E27FC236}">
                <a16:creationId xmlns:a16="http://schemas.microsoft.com/office/drawing/2014/main" xmlns="" id="{6181F774-60A4-4681-8AA0-B4FD7FAF59D3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8" name="Cuadro de texto 164">
            <a:extLst>
              <a:ext uri="{FF2B5EF4-FFF2-40B4-BE49-F238E27FC236}">
                <a16:creationId xmlns:a16="http://schemas.microsoft.com/office/drawing/2014/main" xmlns="" id="{42763A01-82BB-40B3-9878-BF7ED5FA9240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9" name="Cuadro de texto 165">
            <a:extLst>
              <a:ext uri="{FF2B5EF4-FFF2-40B4-BE49-F238E27FC236}">
                <a16:creationId xmlns:a16="http://schemas.microsoft.com/office/drawing/2014/main" xmlns="" id="{70FFFCD0-4BC6-441A-BEB9-8492FFCEBC32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0" name="Cuadro de texto 166">
            <a:extLst>
              <a:ext uri="{FF2B5EF4-FFF2-40B4-BE49-F238E27FC236}">
                <a16:creationId xmlns:a16="http://schemas.microsoft.com/office/drawing/2014/main" xmlns="" id="{112004DA-E823-4E14-B1B9-9A90FCC08BE2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1" name="Cuadro de texto 167">
            <a:extLst>
              <a:ext uri="{FF2B5EF4-FFF2-40B4-BE49-F238E27FC236}">
                <a16:creationId xmlns:a16="http://schemas.microsoft.com/office/drawing/2014/main" xmlns="" id="{43C245C4-199A-44E8-BD48-80063FAC24A5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2" name="Cuadro de texto 168">
            <a:extLst>
              <a:ext uri="{FF2B5EF4-FFF2-40B4-BE49-F238E27FC236}">
                <a16:creationId xmlns:a16="http://schemas.microsoft.com/office/drawing/2014/main" xmlns="" id="{D2A3D142-7083-4DEE-8608-73DAFD136BD5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3" name="Cuadro de texto 169">
            <a:extLst>
              <a:ext uri="{FF2B5EF4-FFF2-40B4-BE49-F238E27FC236}">
                <a16:creationId xmlns:a16="http://schemas.microsoft.com/office/drawing/2014/main" xmlns="" id="{6CE1BCF9-0DFC-455F-9DD4-12CF6D9F8F9B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4" name="Cuadro de texto 170">
            <a:extLst>
              <a:ext uri="{FF2B5EF4-FFF2-40B4-BE49-F238E27FC236}">
                <a16:creationId xmlns:a16="http://schemas.microsoft.com/office/drawing/2014/main" xmlns="" id="{4157A8A7-5339-4873-9A69-1065A9306F89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5" name="Cuadro de texto 171">
            <a:extLst>
              <a:ext uri="{FF2B5EF4-FFF2-40B4-BE49-F238E27FC236}">
                <a16:creationId xmlns:a16="http://schemas.microsoft.com/office/drawing/2014/main" xmlns="" id="{700417DD-7854-4B06-8604-B47573788485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6" name="Cuadro de texto 172">
            <a:extLst>
              <a:ext uri="{FF2B5EF4-FFF2-40B4-BE49-F238E27FC236}">
                <a16:creationId xmlns:a16="http://schemas.microsoft.com/office/drawing/2014/main" xmlns="" id="{08384376-793F-47C6-B96D-CBFDB764D29A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7" name="Cuadro de texto 173">
            <a:extLst>
              <a:ext uri="{FF2B5EF4-FFF2-40B4-BE49-F238E27FC236}">
                <a16:creationId xmlns:a16="http://schemas.microsoft.com/office/drawing/2014/main" xmlns="" id="{D75DDA39-EBBE-4634-94EE-6E204BAE1A52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8" name="Cuadro de texto 174">
            <a:extLst>
              <a:ext uri="{FF2B5EF4-FFF2-40B4-BE49-F238E27FC236}">
                <a16:creationId xmlns:a16="http://schemas.microsoft.com/office/drawing/2014/main" xmlns="" id="{E061E2AC-AC58-4AD4-AD81-198D2FFB6FCD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9" name="Cuadro de texto 175">
            <a:extLst>
              <a:ext uri="{FF2B5EF4-FFF2-40B4-BE49-F238E27FC236}">
                <a16:creationId xmlns:a16="http://schemas.microsoft.com/office/drawing/2014/main" xmlns="" id="{86A20DD1-8018-4AD6-A764-F4DD66D10526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0" name="Cuadro de texto 176">
            <a:extLst>
              <a:ext uri="{FF2B5EF4-FFF2-40B4-BE49-F238E27FC236}">
                <a16:creationId xmlns:a16="http://schemas.microsoft.com/office/drawing/2014/main" xmlns="" id="{D3F22F36-0FF7-44B9-8608-7389F1117175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1" name="Cuadro de texto 177">
            <a:extLst>
              <a:ext uri="{FF2B5EF4-FFF2-40B4-BE49-F238E27FC236}">
                <a16:creationId xmlns:a16="http://schemas.microsoft.com/office/drawing/2014/main" xmlns="" id="{DEA8D495-05F6-49FE-B17A-AE8365F1800E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2" name="Cuadro de texto 178">
            <a:extLst>
              <a:ext uri="{FF2B5EF4-FFF2-40B4-BE49-F238E27FC236}">
                <a16:creationId xmlns:a16="http://schemas.microsoft.com/office/drawing/2014/main" xmlns="" id="{AE315EC2-4AEA-4F26-9F6B-15F7F0074043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3" name="Cuadro de texto 179">
            <a:extLst>
              <a:ext uri="{FF2B5EF4-FFF2-40B4-BE49-F238E27FC236}">
                <a16:creationId xmlns:a16="http://schemas.microsoft.com/office/drawing/2014/main" xmlns="" id="{0F263DC3-D226-4FED-B98D-6E5E86FA7A37}"/>
              </a:ext>
            </a:extLst>
          </p:cNvPr>
          <p:cNvSpPr txBox="1"/>
          <p:nvPr/>
        </p:nvSpPr>
        <p:spPr>
          <a:xfrm>
            <a:off x="4838700" y="4687814"/>
            <a:ext cx="222416" cy="2699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pic>
        <p:nvPicPr>
          <p:cNvPr id="84" name="Imagen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017" y="1368358"/>
            <a:ext cx="7131781" cy="508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0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GASTOS GENERALES</a:t>
            </a:r>
            <a:endParaRPr lang="es-CO" dirty="0"/>
          </a:p>
        </p:txBody>
      </p:sp>
      <p:sp>
        <p:nvSpPr>
          <p:cNvPr id="6" name="Cuadro de texto 141">
            <a:extLst>
              <a:ext uri="{FF2B5EF4-FFF2-40B4-BE49-F238E27FC236}">
                <a16:creationId xmlns:a16="http://schemas.microsoft.com/office/drawing/2014/main" xmlns="" id="{31470DB9-A78E-4427-834F-F29B6C23C3F2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" name="Cuadro de texto 142">
            <a:extLst>
              <a:ext uri="{FF2B5EF4-FFF2-40B4-BE49-F238E27FC236}">
                <a16:creationId xmlns:a16="http://schemas.microsoft.com/office/drawing/2014/main" xmlns="" id="{EF8382FD-10F5-4443-854D-66E719D0475E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" name="Cuadro de texto 143">
            <a:extLst>
              <a:ext uri="{FF2B5EF4-FFF2-40B4-BE49-F238E27FC236}">
                <a16:creationId xmlns:a16="http://schemas.microsoft.com/office/drawing/2014/main" xmlns="" id="{D39C5403-F050-42D2-8BF0-51A2BB7C89A7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9" name="Cuadro de texto 144">
            <a:extLst>
              <a:ext uri="{FF2B5EF4-FFF2-40B4-BE49-F238E27FC236}">
                <a16:creationId xmlns:a16="http://schemas.microsoft.com/office/drawing/2014/main" xmlns="" id="{1CFFBBF2-1E0F-4D91-900A-C5F575CFDE45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0" name="Cuadro de texto 145">
            <a:extLst>
              <a:ext uri="{FF2B5EF4-FFF2-40B4-BE49-F238E27FC236}">
                <a16:creationId xmlns:a16="http://schemas.microsoft.com/office/drawing/2014/main" xmlns="" id="{24C4868C-0824-4C87-8606-E946C5ABF445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1" name="Cuadro de texto 146">
            <a:extLst>
              <a:ext uri="{FF2B5EF4-FFF2-40B4-BE49-F238E27FC236}">
                <a16:creationId xmlns:a16="http://schemas.microsoft.com/office/drawing/2014/main" xmlns="" id="{25EEB38C-F7BF-4583-86E2-D7D2A826A045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2" name="Cuadro de texto 147">
            <a:extLst>
              <a:ext uri="{FF2B5EF4-FFF2-40B4-BE49-F238E27FC236}">
                <a16:creationId xmlns:a16="http://schemas.microsoft.com/office/drawing/2014/main" xmlns="" id="{08FC7B90-93D9-41A3-9789-DB10D1A0F8FC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3" name="Cuadro de texto 148">
            <a:extLst>
              <a:ext uri="{FF2B5EF4-FFF2-40B4-BE49-F238E27FC236}">
                <a16:creationId xmlns:a16="http://schemas.microsoft.com/office/drawing/2014/main" xmlns="" id="{FCC49CFF-DB25-41B3-88FF-8E344FF29BC7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4" name="Cuadro de texto 149">
            <a:extLst>
              <a:ext uri="{FF2B5EF4-FFF2-40B4-BE49-F238E27FC236}">
                <a16:creationId xmlns:a16="http://schemas.microsoft.com/office/drawing/2014/main" xmlns="" id="{E1F5904B-2AD3-4BA6-937A-700438848C91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5" name="Cuadro de texto 150">
            <a:extLst>
              <a:ext uri="{FF2B5EF4-FFF2-40B4-BE49-F238E27FC236}">
                <a16:creationId xmlns:a16="http://schemas.microsoft.com/office/drawing/2014/main" xmlns="" id="{BA0B538A-919B-4C1F-BB3E-0F8DF0A86F06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6" name="Cuadro de texto 151">
            <a:extLst>
              <a:ext uri="{FF2B5EF4-FFF2-40B4-BE49-F238E27FC236}">
                <a16:creationId xmlns:a16="http://schemas.microsoft.com/office/drawing/2014/main" xmlns="" id="{1DA5CE9C-D84E-43A9-83F0-1C00715BF5E6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7" name="Cuadro de texto 152">
            <a:extLst>
              <a:ext uri="{FF2B5EF4-FFF2-40B4-BE49-F238E27FC236}">
                <a16:creationId xmlns:a16="http://schemas.microsoft.com/office/drawing/2014/main" xmlns="" id="{A38263D4-0AA1-4C9D-BBAB-3498E5E17860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8" name="Cuadro de texto 153">
            <a:extLst>
              <a:ext uri="{FF2B5EF4-FFF2-40B4-BE49-F238E27FC236}">
                <a16:creationId xmlns:a16="http://schemas.microsoft.com/office/drawing/2014/main" xmlns="" id="{519E4CC5-7E90-4CD8-B2B5-224942633B15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9" name="Cuadro de texto 154">
            <a:extLst>
              <a:ext uri="{FF2B5EF4-FFF2-40B4-BE49-F238E27FC236}">
                <a16:creationId xmlns:a16="http://schemas.microsoft.com/office/drawing/2014/main" xmlns="" id="{47C151F9-1747-4AB3-B8BC-1AB41CCE0283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0" name="Cuadro de texto 155">
            <a:extLst>
              <a:ext uri="{FF2B5EF4-FFF2-40B4-BE49-F238E27FC236}">
                <a16:creationId xmlns:a16="http://schemas.microsoft.com/office/drawing/2014/main" xmlns="" id="{91F91A9C-600C-414A-8D29-4F62129DC7A7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1" name="Cuadro de texto 156">
            <a:extLst>
              <a:ext uri="{FF2B5EF4-FFF2-40B4-BE49-F238E27FC236}">
                <a16:creationId xmlns:a16="http://schemas.microsoft.com/office/drawing/2014/main" xmlns="" id="{16B7322D-BCBC-488C-9FE3-2071313EE6FC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2" name="Cuadro de texto 157">
            <a:extLst>
              <a:ext uri="{FF2B5EF4-FFF2-40B4-BE49-F238E27FC236}">
                <a16:creationId xmlns:a16="http://schemas.microsoft.com/office/drawing/2014/main" xmlns="" id="{646CD1BD-E430-4CB6-915D-7C5CD12FB95A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3" name="Cuadro de texto 158">
            <a:extLst>
              <a:ext uri="{FF2B5EF4-FFF2-40B4-BE49-F238E27FC236}">
                <a16:creationId xmlns:a16="http://schemas.microsoft.com/office/drawing/2014/main" xmlns="" id="{566704A9-E733-4F94-9B6A-74AD889DA883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4" name="Cuadro de texto 159">
            <a:extLst>
              <a:ext uri="{FF2B5EF4-FFF2-40B4-BE49-F238E27FC236}">
                <a16:creationId xmlns:a16="http://schemas.microsoft.com/office/drawing/2014/main" xmlns="" id="{E0F2377A-89E9-4466-AD5B-CFBFD9C273B8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5" name="Cuadro de texto 160">
            <a:extLst>
              <a:ext uri="{FF2B5EF4-FFF2-40B4-BE49-F238E27FC236}">
                <a16:creationId xmlns:a16="http://schemas.microsoft.com/office/drawing/2014/main" xmlns="" id="{9CCE4529-2DC6-4720-A135-61B3F23E2C32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6" name="Cuadro de texto 162">
            <a:extLst>
              <a:ext uri="{FF2B5EF4-FFF2-40B4-BE49-F238E27FC236}">
                <a16:creationId xmlns:a16="http://schemas.microsoft.com/office/drawing/2014/main" xmlns="" id="{D8050A86-06C4-47AB-9BD8-A3A25E9623DB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7" name="Cuadro de texto 163">
            <a:extLst>
              <a:ext uri="{FF2B5EF4-FFF2-40B4-BE49-F238E27FC236}">
                <a16:creationId xmlns:a16="http://schemas.microsoft.com/office/drawing/2014/main" xmlns="" id="{6181F774-60A4-4681-8AA0-B4FD7FAF59D3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8" name="Cuadro de texto 164">
            <a:extLst>
              <a:ext uri="{FF2B5EF4-FFF2-40B4-BE49-F238E27FC236}">
                <a16:creationId xmlns:a16="http://schemas.microsoft.com/office/drawing/2014/main" xmlns="" id="{42763A01-82BB-40B3-9878-BF7ED5FA9240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9" name="Cuadro de texto 165">
            <a:extLst>
              <a:ext uri="{FF2B5EF4-FFF2-40B4-BE49-F238E27FC236}">
                <a16:creationId xmlns:a16="http://schemas.microsoft.com/office/drawing/2014/main" xmlns="" id="{70FFFCD0-4BC6-441A-BEB9-8492FFCEBC32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0" name="Cuadro de texto 166">
            <a:extLst>
              <a:ext uri="{FF2B5EF4-FFF2-40B4-BE49-F238E27FC236}">
                <a16:creationId xmlns:a16="http://schemas.microsoft.com/office/drawing/2014/main" xmlns="" id="{112004DA-E823-4E14-B1B9-9A90FCC08BE2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1" name="Cuadro de texto 167">
            <a:extLst>
              <a:ext uri="{FF2B5EF4-FFF2-40B4-BE49-F238E27FC236}">
                <a16:creationId xmlns:a16="http://schemas.microsoft.com/office/drawing/2014/main" xmlns="" id="{43C245C4-199A-44E8-BD48-80063FAC24A5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2" name="Cuadro de texto 168">
            <a:extLst>
              <a:ext uri="{FF2B5EF4-FFF2-40B4-BE49-F238E27FC236}">
                <a16:creationId xmlns:a16="http://schemas.microsoft.com/office/drawing/2014/main" xmlns="" id="{D2A3D142-7083-4DEE-8608-73DAFD136BD5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3" name="Cuadro de texto 169">
            <a:extLst>
              <a:ext uri="{FF2B5EF4-FFF2-40B4-BE49-F238E27FC236}">
                <a16:creationId xmlns:a16="http://schemas.microsoft.com/office/drawing/2014/main" xmlns="" id="{6CE1BCF9-0DFC-455F-9DD4-12CF6D9F8F9B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4" name="Cuadro de texto 170">
            <a:extLst>
              <a:ext uri="{FF2B5EF4-FFF2-40B4-BE49-F238E27FC236}">
                <a16:creationId xmlns:a16="http://schemas.microsoft.com/office/drawing/2014/main" xmlns="" id="{4157A8A7-5339-4873-9A69-1065A9306F89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5" name="Cuadro de texto 171">
            <a:extLst>
              <a:ext uri="{FF2B5EF4-FFF2-40B4-BE49-F238E27FC236}">
                <a16:creationId xmlns:a16="http://schemas.microsoft.com/office/drawing/2014/main" xmlns="" id="{700417DD-7854-4B06-8604-B47573788485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6" name="Cuadro de texto 172">
            <a:extLst>
              <a:ext uri="{FF2B5EF4-FFF2-40B4-BE49-F238E27FC236}">
                <a16:creationId xmlns:a16="http://schemas.microsoft.com/office/drawing/2014/main" xmlns="" id="{08384376-793F-47C6-B96D-CBFDB764D29A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7" name="Cuadro de texto 173">
            <a:extLst>
              <a:ext uri="{FF2B5EF4-FFF2-40B4-BE49-F238E27FC236}">
                <a16:creationId xmlns:a16="http://schemas.microsoft.com/office/drawing/2014/main" xmlns="" id="{D75DDA39-EBBE-4634-94EE-6E204BAE1A52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8" name="Cuadro de texto 174">
            <a:extLst>
              <a:ext uri="{FF2B5EF4-FFF2-40B4-BE49-F238E27FC236}">
                <a16:creationId xmlns:a16="http://schemas.microsoft.com/office/drawing/2014/main" xmlns="" id="{E061E2AC-AC58-4AD4-AD81-198D2FFB6FCD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9" name="Cuadro de texto 175">
            <a:extLst>
              <a:ext uri="{FF2B5EF4-FFF2-40B4-BE49-F238E27FC236}">
                <a16:creationId xmlns:a16="http://schemas.microsoft.com/office/drawing/2014/main" xmlns="" id="{86A20DD1-8018-4AD6-A764-F4DD66D10526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0" name="Cuadro de texto 176">
            <a:extLst>
              <a:ext uri="{FF2B5EF4-FFF2-40B4-BE49-F238E27FC236}">
                <a16:creationId xmlns:a16="http://schemas.microsoft.com/office/drawing/2014/main" xmlns="" id="{D3F22F36-0FF7-44B9-8608-7389F1117175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1" name="Cuadro de texto 177">
            <a:extLst>
              <a:ext uri="{FF2B5EF4-FFF2-40B4-BE49-F238E27FC236}">
                <a16:creationId xmlns:a16="http://schemas.microsoft.com/office/drawing/2014/main" xmlns="" id="{DEA8D495-05F6-49FE-B17A-AE8365F1800E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2" name="Cuadro de texto 178">
            <a:extLst>
              <a:ext uri="{FF2B5EF4-FFF2-40B4-BE49-F238E27FC236}">
                <a16:creationId xmlns:a16="http://schemas.microsoft.com/office/drawing/2014/main" xmlns="" id="{AE315EC2-4AEA-4F26-9F6B-15F7F0074043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3" name="Cuadro de texto 179">
            <a:extLst>
              <a:ext uri="{FF2B5EF4-FFF2-40B4-BE49-F238E27FC236}">
                <a16:creationId xmlns:a16="http://schemas.microsoft.com/office/drawing/2014/main" xmlns="" id="{0F263DC3-D226-4FED-B98D-6E5E86FA7A37}"/>
              </a:ext>
            </a:extLst>
          </p:cNvPr>
          <p:cNvSpPr txBox="1"/>
          <p:nvPr/>
        </p:nvSpPr>
        <p:spPr>
          <a:xfrm>
            <a:off x="5862638" y="44561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4" name="Cuadro de texto 180">
            <a:extLst>
              <a:ext uri="{FF2B5EF4-FFF2-40B4-BE49-F238E27FC236}">
                <a16:creationId xmlns:a16="http://schemas.microsoft.com/office/drawing/2014/main" xmlns="" id="{920883B8-6927-4692-99D3-0371716AA466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5" name="Cuadro de texto 181">
            <a:extLst>
              <a:ext uri="{FF2B5EF4-FFF2-40B4-BE49-F238E27FC236}">
                <a16:creationId xmlns:a16="http://schemas.microsoft.com/office/drawing/2014/main" xmlns="" id="{45069254-F2BC-40DB-A908-1DE1ECC1C340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6" name="Cuadro de texto 182">
            <a:extLst>
              <a:ext uri="{FF2B5EF4-FFF2-40B4-BE49-F238E27FC236}">
                <a16:creationId xmlns:a16="http://schemas.microsoft.com/office/drawing/2014/main" xmlns="" id="{97057B6D-0ACD-4FE2-B634-5B449E77D587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7" name="Cuadro de texto 183">
            <a:extLst>
              <a:ext uri="{FF2B5EF4-FFF2-40B4-BE49-F238E27FC236}">
                <a16:creationId xmlns:a16="http://schemas.microsoft.com/office/drawing/2014/main" xmlns="" id="{8322E1BB-01D3-45B8-BD51-3F682515FA04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8" name="Cuadro de texto 184">
            <a:extLst>
              <a:ext uri="{FF2B5EF4-FFF2-40B4-BE49-F238E27FC236}">
                <a16:creationId xmlns:a16="http://schemas.microsoft.com/office/drawing/2014/main" xmlns="" id="{91CAAD34-410C-4EC5-A7FA-3E4B7FF71417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9" name="Cuadro de texto 185">
            <a:extLst>
              <a:ext uri="{FF2B5EF4-FFF2-40B4-BE49-F238E27FC236}">
                <a16:creationId xmlns:a16="http://schemas.microsoft.com/office/drawing/2014/main" xmlns="" id="{D82AFD85-7137-4881-81AA-E1857E664002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0" name="Cuadro de texto 186">
            <a:extLst>
              <a:ext uri="{FF2B5EF4-FFF2-40B4-BE49-F238E27FC236}">
                <a16:creationId xmlns:a16="http://schemas.microsoft.com/office/drawing/2014/main" xmlns="" id="{6981948C-ADBB-4F3E-9362-5CDFC5497BFB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1" name="Cuadro de texto 187">
            <a:extLst>
              <a:ext uri="{FF2B5EF4-FFF2-40B4-BE49-F238E27FC236}">
                <a16:creationId xmlns:a16="http://schemas.microsoft.com/office/drawing/2014/main" xmlns="" id="{8EAE01F9-A544-44CF-B10F-0B71ADCF1D12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2" name="Cuadro de texto 188">
            <a:extLst>
              <a:ext uri="{FF2B5EF4-FFF2-40B4-BE49-F238E27FC236}">
                <a16:creationId xmlns:a16="http://schemas.microsoft.com/office/drawing/2014/main" xmlns="" id="{630E453C-1837-4F08-A7D0-D9D814B073AD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3" name="Cuadro de texto 189">
            <a:extLst>
              <a:ext uri="{FF2B5EF4-FFF2-40B4-BE49-F238E27FC236}">
                <a16:creationId xmlns:a16="http://schemas.microsoft.com/office/drawing/2014/main" xmlns="" id="{A8B7B874-BDE1-4210-B312-B3A66991C79D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4" name="Cuadro de texto 190">
            <a:extLst>
              <a:ext uri="{FF2B5EF4-FFF2-40B4-BE49-F238E27FC236}">
                <a16:creationId xmlns:a16="http://schemas.microsoft.com/office/drawing/2014/main" xmlns="" id="{C3B6B3F4-2730-4644-8A98-002AFF0B3222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5" name="Cuadro de texto 191">
            <a:extLst>
              <a:ext uri="{FF2B5EF4-FFF2-40B4-BE49-F238E27FC236}">
                <a16:creationId xmlns:a16="http://schemas.microsoft.com/office/drawing/2014/main" xmlns="" id="{35761DB4-91AC-4D16-AFDB-4BBFE8D59CBB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6" name="Cuadro de texto 192">
            <a:extLst>
              <a:ext uri="{FF2B5EF4-FFF2-40B4-BE49-F238E27FC236}">
                <a16:creationId xmlns:a16="http://schemas.microsoft.com/office/drawing/2014/main" xmlns="" id="{EDFD33DB-C12F-45FD-B8FC-5ABA3B4BA647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7" name="Cuadro de texto 193">
            <a:extLst>
              <a:ext uri="{FF2B5EF4-FFF2-40B4-BE49-F238E27FC236}">
                <a16:creationId xmlns:a16="http://schemas.microsoft.com/office/drawing/2014/main" xmlns="" id="{DCB20131-F6B6-4A0D-A539-436E7ABBA11A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8" name="Cuadro de texto 194">
            <a:extLst>
              <a:ext uri="{FF2B5EF4-FFF2-40B4-BE49-F238E27FC236}">
                <a16:creationId xmlns:a16="http://schemas.microsoft.com/office/drawing/2014/main" xmlns="" id="{F5968448-A74C-4B1E-94C3-F69ADABE941C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59" name="Cuadro de texto 195">
            <a:extLst>
              <a:ext uri="{FF2B5EF4-FFF2-40B4-BE49-F238E27FC236}">
                <a16:creationId xmlns:a16="http://schemas.microsoft.com/office/drawing/2014/main" xmlns="" id="{C8D9F008-8150-406F-B0E0-3F0DD78078A0}"/>
              </a:ext>
            </a:extLst>
          </p:cNvPr>
          <p:cNvSpPr txBox="1"/>
          <p:nvPr/>
        </p:nvSpPr>
        <p:spPr>
          <a:xfrm>
            <a:off x="5862638" y="46085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0" name="Cuadro de texto 196">
            <a:extLst>
              <a:ext uri="{FF2B5EF4-FFF2-40B4-BE49-F238E27FC236}">
                <a16:creationId xmlns:a16="http://schemas.microsoft.com/office/drawing/2014/main" xmlns="" id="{3F5CA057-C9FB-418C-942E-4309722695A7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1" name="Cuadro de texto 197">
            <a:extLst>
              <a:ext uri="{FF2B5EF4-FFF2-40B4-BE49-F238E27FC236}">
                <a16:creationId xmlns:a16="http://schemas.microsoft.com/office/drawing/2014/main" xmlns="" id="{32EFD112-0DFE-4264-BB6B-49E3878B0B46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2" name="Cuadro de texto 198">
            <a:extLst>
              <a:ext uri="{FF2B5EF4-FFF2-40B4-BE49-F238E27FC236}">
                <a16:creationId xmlns:a16="http://schemas.microsoft.com/office/drawing/2014/main" xmlns="" id="{C6859E78-DABA-4D8A-926D-50DB5FF882BE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3" name="Cuadro de texto 199">
            <a:extLst>
              <a:ext uri="{FF2B5EF4-FFF2-40B4-BE49-F238E27FC236}">
                <a16:creationId xmlns:a16="http://schemas.microsoft.com/office/drawing/2014/main" xmlns="" id="{81E22E01-3151-4EE1-B737-12EEC9AC883E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4" name="Cuadro de texto 200">
            <a:extLst>
              <a:ext uri="{FF2B5EF4-FFF2-40B4-BE49-F238E27FC236}">
                <a16:creationId xmlns:a16="http://schemas.microsoft.com/office/drawing/2014/main" xmlns="" id="{18B303F5-E623-4247-88CA-04765839D62E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5" name="Cuadro de texto 201">
            <a:extLst>
              <a:ext uri="{FF2B5EF4-FFF2-40B4-BE49-F238E27FC236}">
                <a16:creationId xmlns:a16="http://schemas.microsoft.com/office/drawing/2014/main" xmlns="" id="{AF44B6BB-DF3C-4244-89F3-5EC603C8E5D4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6" name="Cuadro de texto 202">
            <a:extLst>
              <a:ext uri="{FF2B5EF4-FFF2-40B4-BE49-F238E27FC236}">
                <a16:creationId xmlns:a16="http://schemas.microsoft.com/office/drawing/2014/main" xmlns="" id="{15ADBF46-19BB-4DF5-BA07-2AF89FB39EC8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7" name="Cuadro de texto 203">
            <a:extLst>
              <a:ext uri="{FF2B5EF4-FFF2-40B4-BE49-F238E27FC236}">
                <a16:creationId xmlns:a16="http://schemas.microsoft.com/office/drawing/2014/main" xmlns="" id="{1EB0FBD6-1D37-4F0C-9DDB-7A1A2C9FFD7C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8" name="Cuadro de texto 204">
            <a:extLst>
              <a:ext uri="{FF2B5EF4-FFF2-40B4-BE49-F238E27FC236}">
                <a16:creationId xmlns:a16="http://schemas.microsoft.com/office/drawing/2014/main" xmlns="" id="{C3F4896B-6BF8-4D05-9EAD-763C8E589EF7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9" name="Cuadro de texto 205">
            <a:extLst>
              <a:ext uri="{FF2B5EF4-FFF2-40B4-BE49-F238E27FC236}">
                <a16:creationId xmlns:a16="http://schemas.microsoft.com/office/drawing/2014/main" xmlns="" id="{EA522BF0-8235-4ED5-8DBC-D9328B552716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0" name="Cuadro de texto 206">
            <a:extLst>
              <a:ext uri="{FF2B5EF4-FFF2-40B4-BE49-F238E27FC236}">
                <a16:creationId xmlns:a16="http://schemas.microsoft.com/office/drawing/2014/main" xmlns="" id="{50B2B01C-B1E9-47EA-87D8-BAE1D87E0238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1" name="Cuadro de texto 207">
            <a:extLst>
              <a:ext uri="{FF2B5EF4-FFF2-40B4-BE49-F238E27FC236}">
                <a16:creationId xmlns:a16="http://schemas.microsoft.com/office/drawing/2014/main" xmlns="" id="{14949634-2671-4548-8151-201A58DD63CA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2" name="Cuadro de texto 208">
            <a:extLst>
              <a:ext uri="{FF2B5EF4-FFF2-40B4-BE49-F238E27FC236}">
                <a16:creationId xmlns:a16="http://schemas.microsoft.com/office/drawing/2014/main" xmlns="" id="{79241D00-5793-4A07-80D7-2F183103F4CD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3" name="Cuadro de texto 209">
            <a:extLst>
              <a:ext uri="{FF2B5EF4-FFF2-40B4-BE49-F238E27FC236}">
                <a16:creationId xmlns:a16="http://schemas.microsoft.com/office/drawing/2014/main" xmlns="" id="{FAEC06CB-4A6E-4E47-BEE5-8DBB78F04105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4" name="Cuadro de texto 210">
            <a:extLst>
              <a:ext uri="{FF2B5EF4-FFF2-40B4-BE49-F238E27FC236}">
                <a16:creationId xmlns:a16="http://schemas.microsoft.com/office/drawing/2014/main" xmlns="" id="{25AE5032-6BC0-482B-B2A7-54D873603D9E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5" name="Cuadro de texto 211">
            <a:extLst>
              <a:ext uri="{FF2B5EF4-FFF2-40B4-BE49-F238E27FC236}">
                <a16:creationId xmlns:a16="http://schemas.microsoft.com/office/drawing/2014/main" xmlns="" id="{C8B96893-998C-4E73-8CD0-FCDF9903B38A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6" name="Cuadro de texto 212">
            <a:extLst>
              <a:ext uri="{FF2B5EF4-FFF2-40B4-BE49-F238E27FC236}">
                <a16:creationId xmlns:a16="http://schemas.microsoft.com/office/drawing/2014/main" xmlns="" id="{45C12FBC-D342-4E3F-88D7-C655DA9D6E87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7" name="Cuadro de texto 213">
            <a:extLst>
              <a:ext uri="{FF2B5EF4-FFF2-40B4-BE49-F238E27FC236}">
                <a16:creationId xmlns:a16="http://schemas.microsoft.com/office/drawing/2014/main" xmlns="" id="{44C68257-FA36-44BB-8B06-ACFBF3645CD4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8" name="Cuadro de texto 214">
            <a:extLst>
              <a:ext uri="{FF2B5EF4-FFF2-40B4-BE49-F238E27FC236}">
                <a16:creationId xmlns:a16="http://schemas.microsoft.com/office/drawing/2014/main" xmlns="" id="{5218DA01-A5C4-4026-B559-946EE9D1D512}"/>
              </a:ext>
            </a:extLst>
          </p:cNvPr>
          <p:cNvSpPr txBox="1"/>
          <p:nvPr/>
        </p:nvSpPr>
        <p:spPr>
          <a:xfrm>
            <a:off x="5214938" y="98282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9" name="Cuadro de texto 215">
            <a:extLst>
              <a:ext uri="{FF2B5EF4-FFF2-40B4-BE49-F238E27FC236}">
                <a16:creationId xmlns:a16="http://schemas.microsoft.com/office/drawing/2014/main" xmlns="" id="{3C5C46FD-34A8-4BC8-9B86-1FB3945461FD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0" name="Cuadro de texto 216">
            <a:extLst>
              <a:ext uri="{FF2B5EF4-FFF2-40B4-BE49-F238E27FC236}">
                <a16:creationId xmlns:a16="http://schemas.microsoft.com/office/drawing/2014/main" xmlns="" id="{3DF5D846-C58D-43AE-BB17-FD7A1CB83682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1" name="Cuadro de texto 217">
            <a:extLst>
              <a:ext uri="{FF2B5EF4-FFF2-40B4-BE49-F238E27FC236}">
                <a16:creationId xmlns:a16="http://schemas.microsoft.com/office/drawing/2014/main" xmlns="" id="{77A49310-7053-41F0-9421-2CD22179FE9C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2" name="Cuadro de texto 218">
            <a:extLst>
              <a:ext uri="{FF2B5EF4-FFF2-40B4-BE49-F238E27FC236}">
                <a16:creationId xmlns:a16="http://schemas.microsoft.com/office/drawing/2014/main" xmlns="" id="{760284F7-9A60-417E-A900-E5CCB85462F1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3" name="Cuadro de texto 219">
            <a:extLst>
              <a:ext uri="{FF2B5EF4-FFF2-40B4-BE49-F238E27FC236}">
                <a16:creationId xmlns:a16="http://schemas.microsoft.com/office/drawing/2014/main" xmlns="" id="{A0A517AC-F9BA-4F64-8160-38B5C2F63758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4" name="Cuadro de texto 220">
            <a:extLst>
              <a:ext uri="{FF2B5EF4-FFF2-40B4-BE49-F238E27FC236}">
                <a16:creationId xmlns:a16="http://schemas.microsoft.com/office/drawing/2014/main" xmlns="" id="{5252C222-F20D-43B0-A7B9-A0D341099C3B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5" name="Cuadro de texto 221">
            <a:extLst>
              <a:ext uri="{FF2B5EF4-FFF2-40B4-BE49-F238E27FC236}">
                <a16:creationId xmlns:a16="http://schemas.microsoft.com/office/drawing/2014/main" xmlns="" id="{03141DE1-B4D4-4E09-92FA-0259C9AEC662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6" name="Cuadro de texto 222">
            <a:extLst>
              <a:ext uri="{FF2B5EF4-FFF2-40B4-BE49-F238E27FC236}">
                <a16:creationId xmlns:a16="http://schemas.microsoft.com/office/drawing/2014/main" xmlns="" id="{27EAC6DF-1E90-4EF3-8DE1-47E1E9039E7D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7" name="Cuadro de texto 223">
            <a:extLst>
              <a:ext uri="{FF2B5EF4-FFF2-40B4-BE49-F238E27FC236}">
                <a16:creationId xmlns:a16="http://schemas.microsoft.com/office/drawing/2014/main" xmlns="" id="{6C68971D-67A5-4556-A6F2-49EB55107EB1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8" name="Cuadro de texto 224">
            <a:extLst>
              <a:ext uri="{FF2B5EF4-FFF2-40B4-BE49-F238E27FC236}">
                <a16:creationId xmlns:a16="http://schemas.microsoft.com/office/drawing/2014/main" xmlns="" id="{53335383-F2FF-4951-901D-98982E3AEEE1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9" name="Cuadro de texto 225">
            <a:extLst>
              <a:ext uri="{FF2B5EF4-FFF2-40B4-BE49-F238E27FC236}">
                <a16:creationId xmlns:a16="http://schemas.microsoft.com/office/drawing/2014/main" xmlns="" id="{9AFFE896-DB23-4692-A76C-00601C23E93A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90" name="Cuadro de texto 226">
            <a:extLst>
              <a:ext uri="{FF2B5EF4-FFF2-40B4-BE49-F238E27FC236}">
                <a16:creationId xmlns:a16="http://schemas.microsoft.com/office/drawing/2014/main" xmlns="" id="{BDB73773-C759-4B13-873F-FAE4087EC8C3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91" name="Cuadro de texto 227">
            <a:extLst>
              <a:ext uri="{FF2B5EF4-FFF2-40B4-BE49-F238E27FC236}">
                <a16:creationId xmlns:a16="http://schemas.microsoft.com/office/drawing/2014/main" xmlns="" id="{D733632E-14DE-4A00-8A98-32DCC56F1175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92" name="Cuadro de texto 228">
            <a:extLst>
              <a:ext uri="{FF2B5EF4-FFF2-40B4-BE49-F238E27FC236}">
                <a16:creationId xmlns:a16="http://schemas.microsoft.com/office/drawing/2014/main" xmlns="" id="{7305940E-1035-4388-AB30-934343878518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93" name="Cuadro de texto 229">
            <a:extLst>
              <a:ext uri="{FF2B5EF4-FFF2-40B4-BE49-F238E27FC236}">
                <a16:creationId xmlns:a16="http://schemas.microsoft.com/office/drawing/2014/main" xmlns="" id="{7EA25961-8863-4A11-B2B0-92445010944B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94" name="Cuadro de texto 230">
            <a:extLst>
              <a:ext uri="{FF2B5EF4-FFF2-40B4-BE49-F238E27FC236}">
                <a16:creationId xmlns:a16="http://schemas.microsoft.com/office/drawing/2014/main" xmlns="" id="{772B1059-D4E2-4458-8862-0825B56C2220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95" name="Cuadro de texto 231">
            <a:extLst>
              <a:ext uri="{FF2B5EF4-FFF2-40B4-BE49-F238E27FC236}">
                <a16:creationId xmlns:a16="http://schemas.microsoft.com/office/drawing/2014/main" xmlns="" id="{ABE96286-B11F-4F9A-BFCB-315860B6682E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96" name="Cuadro de texto 232">
            <a:extLst>
              <a:ext uri="{FF2B5EF4-FFF2-40B4-BE49-F238E27FC236}">
                <a16:creationId xmlns:a16="http://schemas.microsoft.com/office/drawing/2014/main" xmlns="" id="{8CA33529-5CC1-460C-87FA-32F05C1E99D2}"/>
              </a:ext>
            </a:extLst>
          </p:cNvPr>
          <p:cNvSpPr txBox="1"/>
          <p:nvPr/>
        </p:nvSpPr>
        <p:spPr>
          <a:xfrm>
            <a:off x="5214938" y="9980613"/>
            <a:ext cx="180975" cy="266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pic>
        <p:nvPicPr>
          <p:cNvPr id="188" name="Imagen 1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34254"/>
            <a:ext cx="7131781" cy="58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EJECUCIÓN PRESUPUESTAL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3668514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GASTOS GENERALES</a:t>
            </a:r>
            <a:endParaRPr lang="es-ES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548257"/>
              </p:ext>
            </p:extLst>
          </p:nvPr>
        </p:nvGraphicFramePr>
        <p:xfrm>
          <a:off x="2286000" y="2057400"/>
          <a:ext cx="6318448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8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7257829" cy="9098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CO" sz="4800" dirty="0" smtClean="0"/>
              <a:t>GESTIÓN ACADÉMICA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484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415198"/>
              </p:ext>
            </p:extLst>
          </p:nvPr>
        </p:nvGraphicFramePr>
        <p:xfrm>
          <a:off x="1043608" y="188640"/>
          <a:ext cx="8100392" cy="7465568"/>
        </p:xfrm>
        <a:graphic>
          <a:graphicData uri="http://schemas.openxmlformats.org/drawingml/2006/table">
            <a:tbl>
              <a:tblPr/>
              <a:tblGrid>
                <a:gridCol w="2057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7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1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1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2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FORTALEZAS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-Organización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Plan de acción trabajo virtual y a distancia «QUÉDATE EN CASA» con objetivos, metas, actividades, tareas y forma de evaluar en tiempos  de educación no presencial, </a:t>
                      </a:r>
                      <a:endParaRPr lang="es-ES_tradnl" sz="8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b="1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-Elaboración</a:t>
                      </a:r>
                      <a:r>
                        <a:rPr lang="es-CO" sz="800" b="1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y aplicación de plan de estudios y estrategia pedagógica a distancia, con horarios, responsables y evaluación constante de actividades.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endParaRPr lang="es-ES_tradnl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-Organización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de plan de comunicaciones enfatizado en creación de Blog institucional, página web, página de </a:t>
                      </a:r>
                      <a:r>
                        <a:rPr lang="es-CO" sz="800" baseline="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facebook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e </a:t>
                      </a:r>
                      <a:r>
                        <a:rPr lang="es-CO" sz="800" baseline="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instagram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 reuniones por aplicaciones ZOOM o SKYPE, grupos de </a:t>
                      </a:r>
                      <a:r>
                        <a:rPr lang="es-CO" sz="800" baseline="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whatsapp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 correos electrónicos, préstamo de tabletas y algunos computadores, y asignación de personal y recursos </a:t>
                      </a:r>
                      <a:r>
                        <a:rPr lang="es-CO" sz="800" baseline="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tecnologicos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para conectar con aquellos que no lo podían hacer virtualmente, mediante el uso de fotocopias y recepción de trabajos en las sedes y en el aula máxima del Liceo Mixto. Se hace una retroalimentación constante a la comunidad educativa mediante circulares, comunicados, encuestas y estadísticas </a:t>
                      </a:r>
                      <a:endParaRPr lang="es-ES_tradnl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</a:t>
                      </a:r>
                      <a:r>
                        <a:rPr lang="es-CO" sz="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Control periódico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s-CO" sz="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al </a:t>
                      </a: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cumplimiento de las </a:t>
                      </a:r>
                      <a:r>
                        <a:rPr lang="es-CO" sz="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actividades</a:t>
                      </a:r>
                      <a:r>
                        <a:rPr lang="es-CO" sz="8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semanales</a:t>
                      </a:r>
                      <a:r>
                        <a:rPr lang="es-CO" sz="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de clase recibidas por los estudiantes</a:t>
                      </a:r>
                      <a:r>
                        <a:rPr lang="es-CO" sz="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baseline="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Empoderamiento, acompañamiento y orientación constante por parte de directivos y orientador a proceso educativo a distancia.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Creación,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uso y valoración de formatos especiales para manejo información académica y pedagógica: Guía de aprendizaje, Actividades paso a paso, e informe semanal de las mismas, con registro y seguimiento de asistencia estudiantil. </a:t>
                      </a: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Adaptación con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metodología virtual y a distancia del </a:t>
                      </a: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MODELO EDUCATIVO FLEXIBLE INTEGRAL PARA ADULTOS Y JÓVENES. TALENTUM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VALLE DEL CAUCA, 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6527" marR="3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OPORTUNIDADES</a:t>
                      </a:r>
                      <a:endParaRPr lang="es-CO" sz="800" b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Fortalecer el elemento</a:t>
                      </a:r>
                      <a:r>
                        <a:rPr lang="es-MX" sz="7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tecnológico en la IE Sevilla, actualizar conocimientos con directivos y docentes, aprovechar el conocimiento en materia tecnológica de los estudiantes para ofrecer mejores condiciones de aprendizaje.</a:t>
                      </a:r>
                      <a:endParaRPr lang="es-CO" sz="70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Posibilitar una mejor conectividad y ofrecer determinadas plataformas educativas que garanticen un mínimo</a:t>
                      </a:r>
                      <a:r>
                        <a:rPr lang="es-MX" sz="7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de asistencia y trabajo virtual por parte de estudiantes y docentes.</a:t>
                      </a:r>
                      <a:endParaRPr lang="es-CO" sz="70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Aprovechamiento de herramientas tecnológicas como las tabletas</a:t>
                      </a:r>
                      <a:r>
                        <a:rPr lang="es-MX" sz="7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para diversificar y optimizar otros aprendizajes válidos para el alcance de competencias de los estudiantes.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Uso de materiales educativos, didácticos, pedagógicos y tecnológicos del MEN , la SED y otras páginas educativas.</a:t>
                      </a:r>
                      <a:endParaRPr lang="es-CO" sz="7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7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Apoyo del MEN con</a:t>
                      </a:r>
                      <a:r>
                        <a:rPr lang="es-CO" sz="7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el Programa Todos a Aprender en Básica Primaria.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7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Cualificación en herramientas tecnológicas a docentes 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 </a:t>
                      </a:r>
                      <a:endParaRPr lang="es-MX" sz="800" baseline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s-CO" sz="7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Diseño</a:t>
                      </a:r>
                      <a:r>
                        <a:rPr lang="es-CO" sz="7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de estrategias</a:t>
                      </a:r>
                      <a:r>
                        <a:rPr lang="es-CO" sz="7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 que permitan identificar, diagnosticar e intervenir las causas  del desinterés</a:t>
                      </a:r>
                      <a:r>
                        <a:rPr lang="es-CO" sz="7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por la educación a distancia</a:t>
                      </a:r>
                      <a:endParaRPr lang="es-CO" sz="7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  <a:defRPr/>
                      </a:pPr>
                      <a:endParaRPr lang="es-MX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s-MX" sz="7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Potenciar</a:t>
                      </a:r>
                      <a:r>
                        <a:rPr lang="es-MX" sz="7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las actividades y estrategias del PILEO</a:t>
                      </a:r>
                      <a:endParaRPr lang="es-CO" sz="7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7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para que se convierta en práctica que fortalezca las habilidades comunicativas</a:t>
                      </a:r>
                      <a:endParaRPr lang="es-CO" sz="700" baseline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527" marR="3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DEBILIDADES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-El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Modelo y enfoque Pedagógico requieren una actualización especialmente en tiempos difíciles como estos.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s-CO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-El sistema de evaluación institucional se ajusta al Decreto 1290, pero requiere análisis en cuanto a como fijar pautas para atender y entender casos de bajo rendimiento e inasistencia por motivos disímiles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-Falta </a:t>
                      </a:r>
                      <a:r>
                        <a:rPr lang="es-CO" sz="8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de interés de los padres de familia respecto a los procesos formativos de los </a:t>
                      </a: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estudiantes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-Renuencia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de parte de algunos docentes a modificar y actualizar pedagogías y objetivos de aprendizaje en tiempos de crisis.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baseline="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Dificultad para  articular procesos de aprendizaje entre pares, entre niveles y áreas disciplinares.</a:t>
                      </a:r>
                      <a:endParaRPr lang="es-ES_tradnl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Diseñar una política institucional que permita una adecuada sistematización de la información de destino, estudios post-Secundarios y vinculación al mercado laboral de los egresados de la institución.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Direccionamiento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efectivo</a:t>
                      </a: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a Comisiones de Evaluación para que participen más proactivamente en estrategias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y propuestas de apoyo académico</a:t>
                      </a:r>
                      <a:r>
                        <a:rPr lang="es-ES_tradnl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s-ES_tradnl" sz="8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r>
                        <a:rPr lang="es-ES_tradnl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en tiempos de crisis.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Escasa retroalimentación a estudiantes con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dificultades para la conectividad por circunstancias diversas.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Poca actualización de docentes en torno a plataformas y aplicaciones  educativas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baseline="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baseline="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6527" marR="3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AMENAZAS</a:t>
                      </a:r>
                      <a:endParaRPr lang="es-CO" sz="800" b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b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La educación a distancia con tantas y tan difíciles condiciones para estudiantes sobre todo, hacen más precario aún el proyecto educativo</a:t>
                      </a:r>
                      <a:r>
                        <a:rPr lang="es-MX" sz="800" b="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, el proceso de enseñanza-aprendizaje y la relación maestro-alumno</a:t>
                      </a:r>
                      <a:endParaRPr lang="es-CO" sz="800" b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 b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-Problemáticas</a:t>
                      </a:r>
                      <a:r>
                        <a:rPr lang="es-CO" sz="800" b="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sociales económicas e intelectuales de las familias impiden un apoyo efectivo a los procesos pedagógicos a distancia de la IE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 b="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-La involución del aprendizaje ampliará las brechas del conocimiento y hará más complejo el proceso de adquisición de conocimientos y competencias por parte de los estudiantes.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 b="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 El aumento de la reprobación y la deserción estudiantil traerá aparejado una reducción de la planta docente  a cuenta de la aplicación de relaciones técnicas.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-No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existe un plan sistematizado por parte de los entes gubernamentales para dotar de internet a los estudiantes y familias más necesitadas.</a:t>
                      </a:r>
                    </a:p>
                  </a:txBody>
                  <a:tcPr marL="36527" marR="3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ACCIONES DE MEJORAMIENTO</a:t>
                      </a:r>
                      <a:endParaRPr lang="es-CO" sz="8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Adaptación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de planes de estudio a posibilidades concretas de los estudiantes en tiempos de crisis y reconocimiento de aquellas competencias ideales a desarrollar para el momento actual</a:t>
                      </a:r>
                      <a:endParaRPr lang="es-ES_tradnl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ES_tradnl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Creación de plataforma educativa institucional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para desde allí poder incentivar el contacto permanente con estudiantes y familias</a:t>
                      </a:r>
                      <a:endParaRPr lang="es-ES_tradnl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ES_tradnl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Suministro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de internet por parte de entes gubernamentales o de tarjetas </a:t>
                      </a:r>
                      <a:r>
                        <a:rPr lang="es-ES_tradnl" sz="800" baseline="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simcard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a estudiantes en condición de vulnerabilidad durante todo el año lectivo 2021</a:t>
                      </a:r>
                      <a:endParaRPr lang="es-ES_tradnl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Entrenamiento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y capacitación permanente a docentes en manejo de herramientas tecnológicas, dispositivos y aplicaciones móviles. 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Concretar</a:t>
                      </a:r>
                      <a:r>
                        <a:rPr lang="es-MX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plan de alternancia educativa con bioseguridad para algún porcentaje de estudiantes y docentes que puedan y deseen participar del mismo, a partir de enero de 2021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Apoyo constante del Programa Todos a aprender en cuanto a Círculos de aprendizaje, acompañamiento pedagógico en el aula y planeación cualificada en áreas matemáticas y lengua castellana.</a:t>
                      </a:r>
                      <a:endParaRPr lang="es-CO" sz="80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Actualización del SIEE</a:t>
                      </a:r>
                      <a:r>
                        <a:rPr lang="es-MX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respecto a inclusión y evaluación de estudiantes en tiempos de crisis.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Inclusión</a:t>
                      </a:r>
                      <a:r>
                        <a:rPr lang="es-MX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del PILEO como herramienta de articulación pedagógica en el contexto de un mejoramiento continuo de procesos de lectura, escritura y oralidad en todas las áreas y asignaturas del Plan de estudios.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6527" marR="36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9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APROBACIÓN Y REPROBACIÓN POR NIVELES 2020(Provisional)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8532" y="1438063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es-CO" dirty="0"/>
          </a:p>
          <a:p>
            <a:pPr marL="82296" indent="0">
              <a:buNone/>
            </a:pPr>
            <a:endParaRPr lang="es-CO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29237"/>
              </p:ext>
            </p:extLst>
          </p:nvPr>
        </p:nvGraphicFramePr>
        <p:xfrm>
          <a:off x="1259633" y="1988840"/>
          <a:ext cx="7674817" cy="3312367"/>
        </p:xfrm>
        <a:graphic>
          <a:graphicData uri="http://schemas.openxmlformats.org/drawingml/2006/table">
            <a:tbl>
              <a:tblPr/>
              <a:tblGrid>
                <a:gridCol w="1516013">
                  <a:extLst>
                    <a:ext uri="{9D8B030D-6E8A-4147-A177-3AD203B41FA5}">
                      <a16:colId xmlns:a16="http://schemas.microsoft.com/office/drawing/2014/main" xmlns="" val="2978328582"/>
                    </a:ext>
                  </a:extLst>
                </a:gridCol>
                <a:gridCol w="1516013">
                  <a:extLst>
                    <a:ext uri="{9D8B030D-6E8A-4147-A177-3AD203B41FA5}">
                      <a16:colId xmlns:a16="http://schemas.microsoft.com/office/drawing/2014/main" xmlns="" val="42216946"/>
                    </a:ext>
                  </a:extLst>
                </a:gridCol>
                <a:gridCol w="1059487">
                  <a:extLst>
                    <a:ext uri="{9D8B030D-6E8A-4147-A177-3AD203B41FA5}">
                      <a16:colId xmlns:a16="http://schemas.microsoft.com/office/drawing/2014/main" xmlns="" val="757987460"/>
                    </a:ext>
                  </a:extLst>
                </a:gridCol>
                <a:gridCol w="1194435">
                  <a:extLst>
                    <a:ext uri="{9D8B030D-6E8A-4147-A177-3AD203B41FA5}">
                      <a16:colId xmlns:a16="http://schemas.microsoft.com/office/drawing/2014/main" xmlns="" val="3860315529"/>
                    </a:ext>
                  </a:extLst>
                </a:gridCol>
                <a:gridCol w="1159979">
                  <a:extLst>
                    <a:ext uri="{9D8B030D-6E8A-4147-A177-3AD203B41FA5}">
                      <a16:colId xmlns:a16="http://schemas.microsoft.com/office/drawing/2014/main" xmlns="" val="86837486"/>
                    </a:ext>
                  </a:extLst>
                </a:gridCol>
                <a:gridCol w="1228890">
                  <a:extLst>
                    <a:ext uri="{9D8B030D-6E8A-4147-A177-3AD203B41FA5}">
                      <a16:colId xmlns:a16="http://schemas.microsoft.com/office/drawing/2014/main" xmlns="" val="1130382232"/>
                    </a:ext>
                  </a:extLst>
                </a:gridCol>
              </a:tblGrid>
              <a:tr h="1672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 DE ALUMNOS MATRICULADOS  2020 (Corte al 25/11/2020)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 DE ALUMNOS APROBADOS 2021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ALUMNOS APROBADOS 2021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 DE ALUMNOS REPROBADOS 2021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 ALUMNOS REPROBADOS 2021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272018"/>
                  </a:ext>
                </a:extLst>
              </a:tr>
              <a:tr h="3101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PREESCOLAR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7924877"/>
                  </a:ext>
                </a:extLst>
              </a:tr>
              <a:tr h="3101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 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3996547"/>
                  </a:ext>
                </a:extLst>
              </a:tr>
              <a:tr h="3101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SECUNDARIA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1044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3415461"/>
                  </a:ext>
                </a:extLst>
              </a:tr>
              <a:tr h="3101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CICLOS 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5989105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2266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1896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93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1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776864" cy="3086462"/>
          </a:xfrm>
        </p:spPr>
        <p:txBody>
          <a:bodyPr>
            <a:normAutofit/>
          </a:bodyPr>
          <a:lstStyle/>
          <a:p>
            <a:pPr algn="ctr"/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BIENVENIDOS </a:t>
            </a:r>
            <a:b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AUDIENCIA PUBLICA </a:t>
            </a:r>
            <a:b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RENDICION DE CUENTAS AÑO </a:t>
            </a:r>
            <a:r>
              <a:rPr lang="es-CO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2020</a:t>
            </a:r>
            <a:br>
              <a:rPr lang="es-CO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O" sz="27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Noviembre 26 de 2020</a:t>
            </a:r>
            <a:endParaRPr lang="es-CO" sz="2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20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8532" y="1438063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es-CO" dirty="0"/>
          </a:p>
          <a:p>
            <a:pPr marL="82296" indent="0">
              <a:buNone/>
            </a:pP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532" y="476672"/>
            <a:ext cx="7312461" cy="56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2780928"/>
            <a:ext cx="7344816" cy="13681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CO" sz="4400" dirty="0" smtClean="0"/>
              <a:t>GESTIÓN COMUNITARIA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25315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33168"/>
              </p:ext>
            </p:extLst>
          </p:nvPr>
        </p:nvGraphicFramePr>
        <p:xfrm>
          <a:off x="1044789" y="764704"/>
          <a:ext cx="7991707" cy="5481004"/>
        </p:xfrm>
        <a:graphic>
          <a:graphicData uri="http://schemas.openxmlformats.org/drawingml/2006/table">
            <a:tbl>
              <a:tblPr/>
              <a:tblGrid>
                <a:gridCol w="1804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8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2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5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1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1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FORTALEZAS</a:t>
                      </a:r>
                      <a:endParaRPr lang="es-CO" sz="8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 educativa a todos los estudiantes y grupos poblacionales de la IE SEVILLA</a:t>
                      </a: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Atención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personalizada a niños, niñas y adolescentes pertenecientes  al grupo de Necesidades Educativas especiales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Contacto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permanente con la Comunidad de padres , madres y cuidadores de la IE Sevilla,  a efecto de entregar aquellas ayudas dispuestas por los entes gubernamentales.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ha orientado a la Comunidad de padres, madres y cuidadores a seguir las recomendaciones de bioseguridad y se les explica la forma correcta de hacerlo para preservar la salud y la vida, tanto de ellos como de sus allegados.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94" marR="2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OPORTUNIDADES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Programas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educativos y de formación académica  para adultos y jóvenes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Docente exclusiva de NEE ofreciendo posibilidades a estudiantes con discapacidad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Acercamiento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más directo y oportuno a las familias para apoyo y orientación escolar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Mejoramiento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estrategias y canales de comunicación con las comunidades adyacentes en búsqueda de una mayor participación, acercamiento e impacto en la convivencia de los niños y sus familias.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94" marR="2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DEBILIDADES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Falta un plan de trabajo ajustado al entorno para la población en situación de vulnerabilidad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Poca respuesta de algunas familias frente a llamados y requerimientos de la institución en temas académicos, de convivencia o de bienestar social.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 alianzas permanentes con instituciones externas que permitan un mejoramiento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algunas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condiciones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educativas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comunidad subyacente.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Falta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mayor compromiso por parte de la comunidad educativa con respecto a la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formación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 acompañamiento de los procesos pedagógicos de la IE SEVILLA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Poco acercamiento desde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 escuela a realidades  particulares del contexto de la región y las familias.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894" marR="2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AMENAZAS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crisis social derivada de la pandemia del COVID 19 ha generado gran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ovilidad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algunas familias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 que no permite que se den procesos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educativos adecuados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porcentaje de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estudiantes</a:t>
                      </a: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Condiciones económicas  sociales  e intelectuales muy precarias en muchas familias lo cual dificulta notoriamente su participación y apoyo en los procesos educativos de la IE SEVILLA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Desmotivación de familias y estudiantes hacia los contenidos y actividades educativas por no hallarlas pertinentes con sus intereses , necesidades o posibilidades de acceso.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894" marR="2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ACCIONES DE </a:t>
                      </a:r>
                      <a:r>
                        <a:rPr lang="es-ES_tradnl" sz="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MEJORAMIENTO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Involucrar a los integrantes de la comunidad educativa teniendo en cuenta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alguna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sus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necesidades y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expectativas.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Generar alianzas con organizaciones culturales, recreativas, sociales y productivas para mejorar las condiciones de vida de los miembros de la comunidad educativa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Institucionalización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la ESCUELA DE PADRES de manera virtual con miras a tener más y mejores contactos para escuchar problemáticas y ofrecer soluciones reales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Motivar a la participación en un Plan de alternancia educativa a las familias y estudiantes que así lo consideren oportuno y pertinente </a:t>
                      </a: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Mejorar mecanismos de retroalimentación por parte de estudiantes y padres de familia respecto a procesos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y resultados académicos y de convivencia virtual o familiar en casa.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MX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894" marR="2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6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2780928"/>
            <a:ext cx="7344816" cy="13681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CO" sz="4400" dirty="0" smtClean="0"/>
              <a:t>LOGROS INSTITUCIONALES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21609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72808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/>
              <a:t> </a:t>
            </a:r>
            <a:br>
              <a:rPr lang="es-ES" u="sng" dirty="0" smtClean="0"/>
            </a:br>
            <a:r>
              <a:rPr lang="es-ES" sz="4000" u="sng" dirty="0" smtClean="0"/>
              <a:t>FORTALEZAS P.M.I</a:t>
            </a:r>
            <a:r>
              <a:rPr lang="es-CO" sz="4000" u="sng" dirty="0" smtClean="0"/>
              <a:t/>
            </a:r>
            <a:br>
              <a:rPr lang="es-CO" sz="4000" u="sng" dirty="0" smtClean="0"/>
            </a:br>
            <a:endParaRPr lang="es-CO" sz="4000" u="sng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991816"/>
            <a:ext cx="7848872" cy="5605536"/>
          </a:xfrm>
        </p:spPr>
        <p:txBody>
          <a:bodyPr anchor="ctr">
            <a:normAutofit fontScale="40000" lnSpcReduction="20000"/>
          </a:bodyPr>
          <a:lstStyle/>
          <a:p>
            <a:r>
              <a:rPr lang="es-CO" u="sng" dirty="0" smtClean="0">
                <a:latin typeface="Arial" pitchFamily="34" charset="0"/>
                <a:cs typeface="Arial" panose="020B0604020202020204" pitchFamily="34" charset="0"/>
              </a:rPr>
              <a:t>LOGROS INSTITUCIONALES- DIRECTIVOS-ACADÉMICOS-ADMINISTRATIVOS-FINANCIEROS-COMUNITARIOS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Conducción a feliz término de PROGRAMA ACADÉMICO A DISTANCIA 2020 «QUÉDATE EN CASA»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Excelente desempeño y sentido de pertenencia de docentes, directivos y administrativos en apoyo a Programa académico a distancia 2020 «QUÉDATE EN CASA». Excelente respuesta académica de un gran porcentaje de padres, madres, cuidadores y estudiantes de las familias de la IE Sevilla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Consecución escrituras oficiales 9 sedes de la IE SEVILLA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Conclusión total PROYECTO PANELES SOLARES COLEGIO LICEO MIXTO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Actualización Manual de convivencia y PEI Institución Educativa Sevilla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Mantenimiento y dotación de las 9 sedes de la IE Sevilla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Adecuación planes de estudio para trabajo a distancia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del 90% de estudiantes grado 11 en Pruebas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Icfes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(100)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Hanna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Luciana Arboleda Romero, Sede María Inmaculada, campeona Concurso departamental «EL QUE SABE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» Grado 4º 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94% de ejecución del ingreso del Fondo de Servicios educativos </a:t>
            </a: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55 % de ejecución del gasto </a:t>
            </a:r>
            <a:r>
              <a:rPr lang="es-CO" dirty="0">
                <a:latin typeface="Arial" pitchFamily="34" charset="0"/>
                <a:cs typeface="Arial" pitchFamily="34" charset="0"/>
              </a:rPr>
              <a:t>del Fondo de Servicios educativos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60 % cumplimiento objetivos del Plan de mejoramiento </a:t>
            </a:r>
            <a:r>
              <a:rPr lang="es-CO" dirty="0" err="1" smtClean="0">
                <a:latin typeface="Arial" pitchFamily="34" charset="0"/>
                <a:cs typeface="Arial" pitchFamily="34" charset="0"/>
              </a:rPr>
              <a:t>instituciona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r>
              <a:rPr lang="es-CO" dirty="0" smtClean="0">
                <a:latin typeface="Arial" pitchFamily="34" charset="0"/>
                <a:cs typeface="Arial" pitchFamily="34" charset="0"/>
              </a:rPr>
              <a:t>Correcta</a:t>
            </a:r>
            <a:r>
              <a:rPr lang="es-CO" dirty="0">
                <a:latin typeface="Arial" pitchFamily="34" charset="0"/>
                <a:cs typeface="Arial" pitchFamily="34" charset="0"/>
              </a:rPr>
              <a:t>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articulación de planes, proyectos y programas.</a:t>
            </a:r>
          </a:p>
          <a:p>
            <a:r>
              <a:rPr lang="es-CO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DEBILIDADES 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DIFICULTADES: convencimiento a Comunidad Educativa para implementar Propuesta de alternancia educativa año 2021- Revisión modelo y enfoque pedagógico; Alto nivel de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repitencia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y deserción en la básica secundaria;  débil funcionamiento de las Comisiones de evaluación por nivel y conjunto de grados; poco seguimiento a egresados; dificultad con las estrategias pedagógicas transversales; Renuencia a capacitación en tecnología y aplicaciones educativas a un grupo de docentes</a:t>
            </a:r>
            <a:endParaRPr lang="es-CO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NECESIDADES DE ASISTENCIA TÉCNICA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Infraestructura: mantenimiento de sedes en general, baterías sanitarias, redes eléctricas, pintura, dotación de mobiliario</a:t>
            </a:r>
            <a:r>
              <a:rPr lang="es-MX" dirty="0"/>
              <a:t> </a:t>
            </a:r>
            <a:r>
              <a:rPr lang="es-MX" dirty="0" smtClean="0"/>
              <a:t>y equipos; adecuación y dotación de elementos de bioseguridad para propuesta de alternancia 2021.</a:t>
            </a:r>
          </a:p>
          <a:p>
            <a:r>
              <a:rPr lang="es-MX" dirty="0" smtClean="0"/>
              <a:t>Capacitación: en recursos TICS, lúdica, inglés, plataformas digitales, gestión del riesgo, competencias emocionales y manejo del estrés, temas de bioseguridad en el trabajo y en atención a estudiantes y al público en general.</a:t>
            </a:r>
          </a:p>
          <a:p>
            <a:r>
              <a:rPr lang="es-MX" dirty="0" smtClean="0"/>
              <a:t> Académica: Formas de evaluación metodologías a distancia o no presenciales, material didáctico diverso y recursos tecnológicos  para estudiantes.</a:t>
            </a:r>
          </a:p>
          <a:p>
            <a:pPr marL="82296" indent="0">
              <a:buNone/>
            </a:pPr>
            <a:r>
              <a:rPr lang="es-MX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90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/>
              <a:t>Atención a población con discapacidad y población con talentos especiales</a:t>
            </a: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A través de la SED, orientador escolar y docente Eneida </a:t>
            </a:r>
            <a:r>
              <a:rPr lang="es-MX" dirty="0" err="1" smtClean="0"/>
              <a:t>Furque</a:t>
            </a:r>
            <a:r>
              <a:rPr lang="es-MX" dirty="0" smtClean="0"/>
              <a:t>, se ha hecho actualización de los PIAR, se ha logrado un acercamiento individual a cada uno de los 39 estudiantes caracterizados con tal condición de discapacidad y a 4 estudiantes con talentos excepcionales, los cuales se está a la espera de su caracterización. A dos de ellos la SED les obsequió una </a:t>
            </a:r>
            <a:r>
              <a:rPr lang="es-MX" dirty="0" err="1" smtClean="0"/>
              <a:t>tablet</a:t>
            </a:r>
            <a:r>
              <a:rPr lang="es-MX" dirty="0" smtClean="0"/>
              <a:t> adaptada para necesidades visuales.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78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7498080" cy="12961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dirty="0" smtClean="0"/>
              <a:t>EVIDENCIAS DE GESTIÓN EN SEDES 2020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40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/>
          <a:lstStyle/>
          <a:p>
            <a:r>
              <a:rPr lang="es-CO" dirty="0" smtClean="0"/>
              <a:t>Ver proyecto paneles solares.</a:t>
            </a:r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040560" cy="760338"/>
          </a:xfrm>
        </p:spPr>
        <p:txBody>
          <a:bodyPr>
            <a:normAutofit/>
          </a:bodyPr>
          <a:lstStyle/>
          <a:p>
            <a:r>
              <a:rPr lang="es-CO" dirty="0" smtClean="0"/>
              <a:t>SEDE LICEO MIXTO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943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012" y="3511982"/>
            <a:ext cx="2447627" cy="29303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530" y="3356265"/>
            <a:ext cx="2177657" cy="30697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41" y="3511983"/>
            <a:ext cx="2592278" cy="29303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456" y="476672"/>
            <a:ext cx="2936731" cy="26898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13" y="862447"/>
            <a:ext cx="3464069" cy="2493818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16439" y="26685"/>
            <a:ext cx="5040560" cy="760338"/>
          </a:xfrm>
        </p:spPr>
        <p:txBody>
          <a:bodyPr>
            <a:normAutofit/>
          </a:bodyPr>
          <a:lstStyle/>
          <a:p>
            <a:r>
              <a:rPr lang="es-CO" dirty="0" smtClean="0"/>
              <a:t>SEDE LICEO MIXTO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887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846640" cy="1080120"/>
          </a:xfrm>
        </p:spPr>
        <p:txBody>
          <a:bodyPr/>
          <a:lstStyle/>
          <a:p>
            <a:pPr algn="ctr"/>
            <a:r>
              <a:rPr lang="es-CO" dirty="0" smtClean="0"/>
              <a:t>ORDEN DEL DÍA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7848872" cy="4104456"/>
          </a:xfrm>
        </p:spPr>
        <p:txBody>
          <a:bodyPr>
            <a:normAutofit fontScale="92500" lnSpcReduction="10000"/>
          </a:bodyPr>
          <a:lstStyle/>
          <a:p>
            <a:pPr marL="0" algn="l"/>
            <a:r>
              <a:rPr lang="es-CO" dirty="0" smtClean="0">
                <a:solidFill>
                  <a:schemeClr val="tx1"/>
                </a:solidFill>
              </a:rPr>
              <a:t>1. Himno </a:t>
            </a:r>
            <a:r>
              <a:rPr lang="es-CO" dirty="0">
                <a:solidFill>
                  <a:schemeClr val="tx1"/>
                </a:solidFill>
              </a:rPr>
              <a:t>Nacional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s-CO" dirty="0" smtClean="0">
                <a:solidFill>
                  <a:schemeClr val="tx1"/>
                </a:solidFill>
              </a:rPr>
              <a:t>2</a:t>
            </a:r>
            <a:r>
              <a:rPr lang="es-CO" dirty="0">
                <a:solidFill>
                  <a:schemeClr val="tx1"/>
                </a:solidFill>
              </a:rPr>
              <a:t>. </a:t>
            </a:r>
            <a:r>
              <a:rPr lang="es-CO" dirty="0" smtClean="0">
                <a:solidFill>
                  <a:schemeClr val="tx1"/>
                </a:solidFill>
              </a:rPr>
              <a:t>Instalación </a:t>
            </a:r>
            <a:r>
              <a:rPr lang="es-CO" dirty="0">
                <a:solidFill>
                  <a:schemeClr val="tx1"/>
                </a:solidFill>
              </a:rPr>
              <a:t>de la audiencia pública de rendición de cuentas y explicación del procedimiento de la misma, a cargo del Rector de la </a:t>
            </a:r>
            <a:r>
              <a:rPr lang="es-CO" dirty="0" smtClean="0">
                <a:solidFill>
                  <a:schemeClr val="tx1"/>
                </a:solidFill>
              </a:rPr>
              <a:t>Institución</a:t>
            </a:r>
            <a:endParaRPr lang="es-CO" dirty="0">
              <a:solidFill>
                <a:schemeClr val="tx1"/>
              </a:solidFill>
            </a:endParaRPr>
          </a:p>
          <a:p>
            <a:pPr algn="l"/>
            <a:r>
              <a:rPr lang="es-CO" dirty="0">
                <a:solidFill>
                  <a:schemeClr val="tx1"/>
                </a:solidFill>
              </a:rPr>
              <a:t>3. </a:t>
            </a:r>
            <a:r>
              <a:rPr lang="es-CO" dirty="0" smtClean="0">
                <a:solidFill>
                  <a:schemeClr val="tx1"/>
                </a:solidFill>
              </a:rPr>
              <a:t>mensaje motivacional</a:t>
            </a:r>
          </a:p>
          <a:p>
            <a:pPr algn="l"/>
            <a:r>
              <a:rPr lang="es-CO" dirty="0" smtClean="0">
                <a:solidFill>
                  <a:schemeClr val="tx1"/>
                </a:solidFill>
              </a:rPr>
              <a:t>4. Presentación </a:t>
            </a:r>
            <a:r>
              <a:rPr lang="es-CO" dirty="0">
                <a:solidFill>
                  <a:schemeClr val="tx1"/>
                </a:solidFill>
              </a:rPr>
              <a:t>del informe de gestión, año lectivo </a:t>
            </a:r>
            <a:r>
              <a:rPr lang="es-CO" dirty="0" smtClean="0">
                <a:solidFill>
                  <a:schemeClr val="tx1"/>
                </a:solidFill>
              </a:rPr>
              <a:t>2020</a:t>
            </a:r>
            <a:endParaRPr lang="es-CO" dirty="0">
              <a:solidFill>
                <a:schemeClr val="tx1"/>
              </a:solidFill>
            </a:endParaRPr>
          </a:p>
          <a:p>
            <a:pPr algn="l"/>
            <a:r>
              <a:rPr lang="es-CO" dirty="0">
                <a:solidFill>
                  <a:schemeClr val="tx1"/>
                </a:solidFill>
              </a:rPr>
              <a:t>6</a:t>
            </a:r>
            <a:r>
              <a:rPr lang="es-CO" dirty="0" smtClean="0">
                <a:solidFill>
                  <a:schemeClr val="tx1"/>
                </a:solidFill>
              </a:rPr>
              <a:t>. Presentación del informe de ejecución presupuestal</a:t>
            </a:r>
          </a:p>
          <a:p>
            <a:pPr algn="l"/>
            <a:r>
              <a:rPr lang="es-CO" dirty="0" smtClean="0">
                <a:solidFill>
                  <a:schemeClr val="tx1"/>
                </a:solidFill>
              </a:rPr>
              <a:t>7. Evidencias de gestiones en sedes </a:t>
            </a:r>
            <a:endParaRPr lang="es-CO" dirty="0">
              <a:solidFill>
                <a:schemeClr val="tx1"/>
              </a:solidFill>
            </a:endParaRPr>
          </a:p>
          <a:p>
            <a:pPr algn="l"/>
            <a:r>
              <a:rPr lang="es-CO" dirty="0">
                <a:solidFill>
                  <a:schemeClr val="tx1"/>
                </a:solidFill>
              </a:rPr>
              <a:t>8</a:t>
            </a:r>
            <a:r>
              <a:rPr lang="es-CO" dirty="0" smtClean="0">
                <a:solidFill>
                  <a:schemeClr val="tx1"/>
                </a:solidFill>
              </a:rPr>
              <a:t>. </a:t>
            </a:r>
            <a:r>
              <a:rPr lang="es-CO" dirty="0">
                <a:solidFill>
                  <a:schemeClr val="tx1"/>
                </a:solidFill>
              </a:rPr>
              <a:t>Respuestas a preguntas de la </a:t>
            </a:r>
            <a:r>
              <a:rPr lang="es-CO" dirty="0" smtClean="0">
                <a:solidFill>
                  <a:schemeClr val="tx1"/>
                </a:solidFill>
              </a:rPr>
              <a:t>comunidad</a:t>
            </a:r>
            <a:endParaRPr lang="es-CO" dirty="0">
              <a:solidFill>
                <a:schemeClr val="tx1"/>
              </a:solidFill>
            </a:endParaRPr>
          </a:p>
          <a:p>
            <a:pPr algn="l"/>
            <a:r>
              <a:rPr lang="es-CO" dirty="0">
                <a:solidFill>
                  <a:schemeClr val="tx1"/>
                </a:solidFill>
              </a:rPr>
              <a:t>9</a:t>
            </a:r>
            <a:r>
              <a:rPr lang="es-CO" dirty="0" smtClean="0">
                <a:solidFill>
                  <a:schemeClr val="tx1"/>
                </a:solidFill>
              </a:rPr>
              <a:t>. </a:t>
            </a:r>
            <a:r>
              <a:rPr lang="es-CO" dirty="0">
                <a:solidFill>
                  <a:schemeClr val="tx1"/>
                </a:solidFill>
              </a:rPr>
              <a:t>Clausura de la audiencia </a:t>
            </a:r>
            <a:r>
              <a:rPr lang="es-CO" dirty="0" smtClean="0">
                <a:solidFill>
                  <a:schemeClr val="tx1"/>
                </a:solidFill>
              </a:rPr>
              <a:t>pública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413" y="151670"/>
            <a:ext cx="5040560" cy="760338"/>
          </a:xfrm>
        </p:spPr>
        <p:txBody>
          <a:bodyPr>
            <a:normAutofit/>
          </a:bodyPr>
          <a:lstStyle/>
          <a:p>
            <a:r>
              <a:rPr lang="es-CO" dirty="0" smtClean="0"/>
              <a:t>SEDE LICEO MIXTO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94247"/>
            <a:ext cx="3109478" cy="22610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75984"/>
            <a:ext cx="2869189" cy="24425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19" y="3802949"/>
            <a:ext cx="2869189" cy="2839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950" y="3784136"/>
            <a:ext cx="3109478" cy="283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92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078" y="1906636"/>
            <a:ext cx="2363929" cy="42492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929800"/>
            <a:ext cx="2446035" cy="42376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19" y="1918218"/>
            <a:ext cx="2806181" cy="4237698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5040560" cy="760338"/>
          </a:xfrm>
        </p:spPr>
        <p:txBody>
          <a:bodyPr>
            <a:normAutofit/>
          </a:bodyPr>
          <a:lstStyle/>
          <a:p>
            <a:r>
              <a:rPr lang="es-CO" dirty="0" smtClean="0"/>
              <a:t>SEDE LICEO MIXTO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204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700808"/>
            <a:ext cx="3554012" cy="44022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700808"/>
            <a:ext cx="3036742" cy="4384965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040560" cy="760338"/>
          </a:xfrm>
        </p:spPr>
        <p:txBody>
          <a:bodyPr>
            <a:normAutofit/>
          </a:bodyPr>
          <a:lstStyle/>
          <a:p>
            <a:r>
              <a:rPr lang="es-CO" dirty="0" smtClean="0"/>
              <a:t>SEDE LICEO MIXTO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1720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296391"/>
            <a:ext cx="2237019" cy="34289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296391"/>
            <a:ext cx="2275294" cy="34289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145" y="2296390"/>
            <a:ext cx="2470589" cy="342899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207145" y="548680"/>
            <a:ext cx="5040560" cy="760338"/>
          </a:xfrm>
        </p:spPr>
        <p:txBody>
          <a:bodyPr>
            <a:normAutofit/>
          </a:bodyPr>
          <a:lstStyle/>
          <a:p>
            <a:r>
              <a:rPr lang="es-CO" dirty="0" smtClean="0"/>
              <a:t>SEDE LICEO MIXTO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9685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235" y="1672703"/>
            <a:ext cx="2313965" cy="40940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654" y="1672703"/>
            <a:ext cx="2720362" cy="409401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98984" y="332656"/>
            <a:ext cx="5040560" cy="760338"/>
          </a:xfrm>
        </p:spPr>
        <p:txBody>
          <a:bodyPr>
            <a:normAutofit/>
          </a:bodyPr>
          <a:lstStyle/>
          <a:p>
            <a:r>
              <a:rPr lang="es-CO" dirty="0" smtClean="0"/>
              <a:t>SEDE LICEO MIXTO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781" y="1672703"/>
            <a:ext cx="2455707" cy="40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11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685801"/>
            <a:ext cx="6858000" cy="914400"/>
          </a:xfrm>
        </p:spPr>
        <p:txBody>
          <a:bodyPr>
            <a:normAutofit/>
          </a:bodyPr>
          <a:lstStyle/>
          <a:p>
            <a:r>
              <a:rPr lang="es-CO" dirty="0" smtClean="0"/>
              <a:t>PRIMITIVO CRESPO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465322"/>
            <a:ext cx="2893219" cy="36472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730" y="2482211"/>
            <a:ext cx="1964624" cy="35390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456" y="2482211"/>
            <a:ext cx="2228810" cy="36811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79712" y="160020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Arreglo de techos, construcción de cocineta, adecuación de baño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2121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SAN JOSÉ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965" y="3195091"/>
            <a:ext cx="3532910" cy="26752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56792"/>
            <a:ext cx="3532909" cy="4313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845" y="274638"/>
            <a:ext cx="3532910" cy="28587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1640" y="603327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Pintura general, mantenimientos locativos y arreglo de baño y sala de profesores.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2932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SAN JOSÉ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225" y="2132291"/>
            <a:ext cx="3006818" cy="325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912" y="2011527"/>
            <a:ext cx="3109480" cy="33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78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HERACLIO URIBE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340" y="2492896"/>
            <a:ext cx="1518435" cy="38737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913" y="2492896"/>
            <a:ext cx="2678075" cy="38737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846138"/>
            <a:ext cx="2993536" cy="23604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429000"/>
            <a:ext cx="3323859" cy="31057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17012" y="1470917"/>
            <a:ext cx="44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Pintura salones, vivienda y mantenimientos locativos.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7936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1510" y="116632"/>
            <a:ext cx="7498080" cy="864096"/>
          </a:xfrm>
        </p:spPr>
        <p:txBody>
          <a:bodyPr/>
          <a:lstStyle/>
          <a:p>
            <a:r>
              <a:rPr lang="es-CO" dirty="0" smtClean="0"/>
              <a:t>RAFAEL POMBO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608" y="2237472"/>
            <a:ext cx="2447627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097310"/>
            <a:ext cx="3833736" cy="24868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668651"/>
            <a:ext cx="3977752" cy="217764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31510" y="104131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Dotación de parque infantil en madera, fumigación y arreglos locativos.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6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MENSAJE MOTIVACIONAL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628800"/>
            <a:ext cx="6624736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SANTA MARIANA DE JESUS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060847"/>
            <a:ext cx="2320729" cy="27591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1" y="2060847"/>
            <a:ext cx="2293089" cy="27591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742" y="4987565"/>
            <a:ext cx="4413539" cy="18704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5709" y="2060847"/>
            <a:ext cx="2496416" cy="433517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27414" y="131676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Entrega de materiales y suministros.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4803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88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JOHN F. KENNEDY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4139187"/>
            <a:ext cx="2021963" cy="234326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417637"/>
            <a:ext cx="2592288" cy="24880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088368"/>
            <a:ext cx="2571750" cy="25043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894" y="4139187"/>
            <a:ext cx="2084027" cy="23846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17637"/>
            <a:ext cx="3857625" cy="248801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403647" y="771306"/>
            <a:ext cx="724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Mantenimientos locativos y pintura, arreglo de fachada, recorrido de techos y dotación de comedor escolar y fotocopiadora.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7668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ANTONIA SANTOS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6" y="2204864"/>
            <a:ext cx="2449244" cy="38472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539" y="2204864"/>
            <a:ext cx="2439266" cy="38013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897" y="2204863"/>
            <a:ext cx="2095978" cy="38013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35608" y="1340768"/>
            <a:ext cx="709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Pintura general, mantenimientos locativos, fumigación y suministros.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9837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MARIA INMACULADA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92"/>
          <a:stretch/>
        </p:blipFill>
        <p:spPr>
          <a:xfrm>
            <a:off x="6588224" y="1517139"/>
            <a:ext cx="2319721" cy="194421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680" y="4517591"/>
            <a:ext cx="2311977" cy="21019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587" y="3645024"/>
            <a:ext cx="2238101" cy="2954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11951"/>
            <a:ext cx="2608118" cy="438762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050588" y="1750583"/>
            <a:ext cx="2441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Dotación de equipos tecnológicos, gabinetes para tablets, estanterías y cambio de ventanales exteriores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483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MARCO NORMATIVO </a:t>
            </a:r>
            <a:br>
              <a:rPr lang="es-CO" dirty="0"/>
            </a:b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63600" y="1844824"/>
            <a:ext cx="8388920" cy="4353347"/>
          </a:xfrm>
        </p:spPr>
        <p:txBody>
          <a:bodyPr>
            <a:normAutofit fontScale="92500" lnSpcReduction="20000"/>
          </a:bodyPr>
          <a:lstStyle/>
          <a:p>
            <a:r>
              <a:rPr lang="es-CO" dirty="0">
                <a:solidFill>
                  <a:schemeClr val="tx1"/>
                </a:solidFill>
              </a:rPr>
              <a:t>Constitución Política (art 2,103,270) </a:t>
            </a:r>
          </a:p>
          <a:p>
            <a:r>
              <a:rPr lang="es-CO" dirty="0">
                <a:solidFill>
                  <a:schemeClr val="tx1"/>
                </a:solidFill>
              </a:rPr>
              <a:t>Ley 715 de 2001 (art 90) </a:t>
            </a:r>
          </a:p>
          <a:p>
            <a:r>
              <a:rPr lang="es-CO" dirty="0">
                <a:solidFill>
                  <a:schemeClr val="tx1"/>
                </a:solidFill>
              </a:rPr>
              <a:t>Ley 498 de 1998 </a:t>
            </a:r>
          </a:p>
          <a:p>
            <a:r>
              <a:rPr lang="es-CO" dirty="0">
                <a:solidFill>
                  <a:schemeClr val="tx1"/>
                </a:solidFill>
              </a:rPr>
              <a:t>Ley 152 de 1994 </a:t>
            </a:r>
          </a:p>
          <a:p>
            <a:r>
              <a:rPr lang="es-CO" dirty="0">
                <a:solidFill>
                  <a:schemeClr val="tx1"/>
                </a:solidFill>
              </a:rPr>
              <a:t>Ley 136 de 1994 </a:t>
            </a:r>
          </a:p>
          <a:p>
            <a:r>
              <a:rPr lang="es-CO" dirty="0">
                <a:solidFill>
                  <a:schemeClr val="tx1"/>
                </a:solidFill>
              </a:rPr>
              <a:t>Ley </a:t>
            </a:r>
            <a:r>
              <a:rPr lang="es-CO" dirty="0" smtClean="0">
                <a:solidFill>
                  <a:schemeClr val="tx1"/>
                </a:solidFill>
              </a:rPr>
              <a:t>1421 </a:t>
            </a:r>
            <a:r>
              <a:rPr lang="es-CO" dirty="0">
                <a:solidFill>
                  <a:schemeClr val="tx1"/>
                </a:solidFill>
              </a:rPr>
              <a:t>de </a:t>
            </a:r>
            <a:r>
              <a:rPr lang="es-CO" dirty="0" smtClean="0">
                <a:solidFill>
                  <a:schemeClr val="tx1"/>
                </a:solidFill>
              </a:rPr>
              <a:t>2017 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Decreto 4791 de 2008 </a:t>
            </a:r>
            <a:endParaRPr lang="es-CO" dirty="0" smtClean="0">
              <a:solidFill>
                <a:schemeClr val="tx1"/>
              </a:solidFill>
            </a:endParaRPr>
          </a:p>
          <a:p>
            <a:r>
              <a:rPr lang="es-MX" dirty="0" smtClean="0"/>
              <a:t>Decreto 1462 de 2020 </a:t>
            </a:r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 smtClean="0"/>
              <a:t>Resolución SED 1.21068001915 de 30/09/2020</a:t>
            </a:r>
            <a:endParaRPr lang="es-CO" dirty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3616" y="2898560"/>
            <a:ext cx="6969797" cy="98187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CO" sz="5400" dirty="0" smtClean="0"/>
              <a:t>GESTION DIRECTIVA 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24028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333233"/>
              </p:ext>
            </p:extLst>
          </p:nvPr>
        </p:nvGraphicFramePr>
        <p:xfrm>
          <a:off x="1012150" y="260648"/>
          <a:ext cx="8024346" cy="6576568"/>
        </p:xfrm>
        <a:graphic>
          <a:graphicData uri="http://schemas.openxmlformats.org/drawingml/2006/table">
            <a:tbl>
              <a:tblPr/>
              <a:tblGrid>
                <a:gridCol w="1435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5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62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5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FORTALEZAS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Fortalecimiento del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horizonte institucional, misión, visión y valores, en tiempos de dificultades sociales y educativas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Unificación mecanismos y formatos de seguimiento a los planes, proyectos y programas, acorde a los requerimientos y pertinencia del momento actual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Creación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y consolidación de</a:t>
                      </a: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Estrategia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pedagógica «Quédate en casa» lo cual ha tenido un desarrollo positivo y unificado en torno a disminuir la deserción y reprobación estudiantil en tiempos de pandemia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Consolidación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una nueva cultura institucional a partir de las necesidades actuales de las familias y estudiantes y mediante la creación de redes de comunicación, trabajo en equipo y reconocimiento de buena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prácticas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Actualización de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Manual de Convivencia, Sistema Institucional de Evaluación de Estudiantes  y planes de apoyo estudiantil</a:t>
                      </a:r>
                      <a:endParaRPr lang="es-MX" sz="8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Inclusión permanente de Consejo Directivo y Académico en toma de decisiones vitales para la buena marcha de la IE</a:t>
                      </a:r>
                      <a:endParaRPr lang="es-CO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68" marR="36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OPORTUNIDADES</a:t>
                      </a:r>
                      <a:endParaRPr lang="es-CO" sz="8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Revisión de mecanismos de comunicación a efectos de potenciar y publicitar logros y procesos institucionales.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Generar estrategias de apoyo virtual y a distancia a estudiantes con dificultades de conectividad, con miras a mejorar niveles de desarrollo académico educativo</a:t>
                      </a: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Socialización adecuada al momento de Manual </a:t>
                      </a: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de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Convivencia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y Sistema Institucional de Evaluación de estudiantes. SIEE</a:t>
                      </a: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Sensibilizar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a comunidad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educativa en torno al cumplimiento de medidas de bioseguridad para mantenimiento de salud y seguridad de todos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La Secretaría de educación del Valle del Cauca y el Ministerio de Educación han dispuesto de muchos recursos para fortalecer la preparación académica de los docentes durante esta etapa de la pandemia del </a:t>
                      </a:r>
                      <a:r>
                        <a:rPr lang="es-ES_tradnl" sz="8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Covid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19</a:t>
                      </a: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768" marR="36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DEBILIDADES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MX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Conectividad de muchos</a:t>
                      </a:r>
                      <a:r>
                        <a:rPr lang="es-MX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estudiantes y familias durante el tiempo de la pandemia, esto afecta notoriamente los</a:t>
                      </a:r>
                      <a:r>
                        <a:rPr lang="es-CO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s-ES_tradnl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p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rocesos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de</a:t>
                      </a: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comunicación y dificulta el establecimiento de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estrategias y actividades que puedan validar los procesos educativos y pedagógicos establecidos.</a:t>
                      </a: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La Institución Educativa no cuenta con recursos económicos suficientes para mejorar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infraestructura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en algunas sedes ,  nulo apoyo de la Administración Departamental y escaso por parte de la administración municipal.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MX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Desinterés, cansancio y desánimo por parte de algunos </a:t>
                      </a:r>
                      <a:r>
                        <a:rPr lang="es-MX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padres y estudiantes en el proceso de educación virtual a distancia «Quédate en casa», se desconocen la mayoría de las causas. 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CO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El comité de convivencia se conformó y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cumplió algún rol pero requiere involucrarse en temas de convivencia y conflictos.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MX" sz="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El proceso de articulación con</a:t>
                      </a:r>
                      <a:r>
                        <a:rPr lang="es-MX" sz="8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el SENA BUGA tuvo muchos tropiezos debido a la pandemia, a las dificultades sociales y económicas de los participantes, hubo deserción marcada en ambos programas</a:t>
                      </a:r>
                      <a:endParaRPr lang="es-CO" sz="8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MX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Fue un año totalmente atípico que impactó negativamente en muchas de los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procesos educativos planeados para el conjunto del año y dejará un déficit notable en el proceso de enseñanza-aprendizaje para el año próximo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MX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Competencias tecnológicas deficitarias en un grupo de docentes lo cuál limita posibilidades de acción,  práctica y mejoramiento educativo y académico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6768" marR="36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AMENAZAS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calamidad de salud generada por el COVID 19  es la mayor amenaza a la educación impartida en la institución, con todas las consecuencias ya vistas y previstas, urge una solución desde la parte científica y médica para que la irregularidad que se vive pueda cambiar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Excesiva carga laboral y desmedida programación de actividades por entes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nacional y departamental al tenor de la nueva normalidad, perjudica  tanto la salud física como mental y familiar.</a:t>
                      </a: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Continuidad en políticas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estatales que pretenden racionalizar  presupuestos mediante la reducción de la planta docente y directiva.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ES_tradnl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es-CO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768" marR="36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ACCIONES DE MEJORAMIENTO</a:t>
                      </a:r>
                      <a:endParaRPr lang="es-CO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Generar estrategias para mejoramiento pedagógico en situaciones de virtualidad de docentes y estudiantes.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ES_tradnl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Identificar</a:t>
                      </a:r>
                      <a:r>
                        <a:rPr lang="es-ES_tradnl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posibles opciones tecnológicas que sirvan para conectar a docentes y estudiantes.</a:t>
                      </a:r>
                      <a:endParaRPr lang="es-ES_tradnl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Consolidación de una cultura de seguimiento y autoevaluación a las prácticas virtuales generadas por el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nuevo esquema pedagógico elaborado y puesto en marcha.</a:t>
                      </a: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Fortalecimiento del </a:t>
                      </a:r>
                      <a:r>
                        <a:rPr lang="es-CO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comité de </a:t>
                      </a:r>
                      <a:r>
                        <a:rPr lang="es-CO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convivencia y sus acciones</a:t>
                      </a:r>
                      <a:r>
                        <a:rPr lang="es-CO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de reconocimiento de problemas generados por el contacto virtual a distancia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Elaborar</a:t>
                      </a: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una propuesta de alternancia posible para el año lectivo 2021, con base en los lineamientos y recomendaciones del MSPS y el MEN.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MX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Implementar una estrategia de comunicación que sirva de oriente y convenza a la comunidad educativa acerca de las bondades de la alternancia para disminuir brechas de aprendizaje en educación.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MX" sz="8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s-MX" sz="8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Convocar permanentemente a los estamentos del Gobierno Escolar para direccionar procesos de mejora institucional, académicos, pedagógicos, de convivencia y evaluativos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es-CO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endParaRPr lang="es-CO" sz="8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6768" marR="36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5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584176"/>
          </a:xfrm>
        </p:spPr>
        <p:txBody>
          <a:bodyPr>
            <a:normAutofit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COMPORTAMIENTO MATRÍCULA</a:t>
            </a: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 smtClean="0">
                <a:solidFill>
                  <a:srgbClr val="FF0000"/>
                </a:solidFill>
              </a:rPr>
              <a:t>Y TRASLADO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72816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MATRÍCULA 2019: PREESCOLAR 179; PRIMARIA 1032;SECUNDARIA 831; MEDIA 230; ADULTOS 455. TOTAL </a:t>
            </a:r>
            <a:r>
              <a:rPr lang="es-CO" u="sng" dirty="0" smtClean="0">
                <a:solidFill>
                  <a:srgbClr val="FF0000"/>
                </a:solidFill>
              </a:rPr>
              <a:t>2727</a:t>
            </a:r>
          </a:p>
          <a:p>
            <a:pPr marL="0" indent="0">
              <a:buNone/>
            </a:pPr>
            <a:r>
              <a:rPr lang="es-MX" sz="2800" dirty="0" smtClean="0"/>
              <a:t>MATRÍCULA 2020: PREESCOLAR 151</a:t>
            </a:r>
          </a:p>
          <a:p>
            <a:pPr marL="0" indent="0">
              <a:buNone/>
            </a:pPr>
            <a:r>
              <a:rPr lang="es-MX" sz="2800" dirty="0" smtClean="0"/>
              <a:t>PRIMARIA 869    SECUNDARIA 839  MEDIA  269     </a:t>
            </a:r>
          </a:p>
          <a:p>
            <a:pPr marL="0" indent="0">
              <a:buNone/>
            </a:pPr>
            <a:r>
              <a:rPr lang="es-MX" sz="2800" dirty="0" smtClean="0"/>
              <a:t>ADULTOS (NOCTURNA Y DOMINICAL)  276 </a:t>
            </a:r>
          </a:p>
          <a:p>
            <a:pPr marL="0" indent="0">
              <a:buNone/>
            </a:pPr>
            <a:r>
              <a:rPr lang="es-MX" sz="2800" dirty="0" smtClean="0"/>
              <a:t>TOTAL </a:t>
            </a:r>
            <a:r>
              <a:rPr lang="es-CO" sz="2800" u="sng" dirty="0" smtClean="0">
                <a:solidFill>
                  <a:srgbClr val="FF0000"/>
                </a:solidFill>
              </a:rPr>
              <a:t>2404. </a:t>
            </a:r>
            <a:r>
              <a:rPr lang="es-CO" sz="2800" dirty="0" smtClean="0">
                <a:solidFill>
                  <a:srgbClr val="FF0000"/>
                </a:solidFill>
              </a:rPr>
              <a:t> </a:t>
            </a:r>
            <a:r>
              <a:rPr lang="es-CO" sz="2800" dirty="0" smtClean="0"/>
              <a:t>Baja en 323 alumnos matriculados</a:t>
            </a:r>
            <a:endParaRPr lang="es-CO" sz="2800" u="sng" dirty="0" smtClean="0"/>
          </a:p>
          <a:p>
            <a:pPr marL="0" indent="0">
              <a:buNone/>
            </a:pPr>
            <a:r>
              <a:rPr lang="es-CO" sz="2400" dirty="0" smtClean="0"/>
              <a:t>DISMINUCIÓN DEL 6.3% EN ALUMNOS JORNADA DIURNA (144)</a:t>
            </a:r>
          </a:p>
          <a:p>
            <a:pPr marL="0" indent="0">
              <a:buNone/>
            </a:pPr>
            <a:r>
              <a:rPr lang="es-MX" sz="2400" dirty="0" smtClean="0"/>
              <a:t>DISMINUCIÓN JORNADA ADULTOS 40%( Ciclo 1 no se matriculó este año) (179)</a:t>
            </a:r>
            <a:endParaRPr 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8218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MATRICULA AÑO 2019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668285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8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3639</TotalTime>
  <Words>3065</Words>
  <Application>Microsoft Office PowerPoint</Application>
  <PresentationFormat>Presentación en pantalla (4:3)</PresentationFormat>
  <Paragraphs>375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Solsticio</vt:lpstr>
      <vt:lpstr>Presentación de PowerPoint</vt:lpstr>
      <vt:lpstr>BIENVENIDOS  AUDIENCIA PUBLICA  RENDICION DE CUENTAS AÑO 2020 Noviembre 26 de 2020</vt:lpstr>
      <vt:lpstr>ORDEN DEL DÍA</vt:lpstr>
      <vt:lpstr>MENSAJE MOTIVACIONAL</vt:lpstr>
      <vt:lpstr>MARCO NORMATIVO  </vt:lpstr>
      <vt:lpstr>GESTION DIRECTIVA </vt:lpstr>
      <vt:lpstr>Presentación de PowerPoint</vt:lpstr>
      <vt:lpstr>COMPORTAMIENTO MATRÍCULA Y TRASLADO</vt:lpstr>
      <vt:lpstr>MATRICULA AÑO 2019</vt:lpstr>
      <vt:lpstr>MATRICULA AÑO 2020</vt:lpstr>
      <vt:lpstr>GESTIÓN  ADMINISTRATIVA Y FINANCIERA</vt:lpstr>
      <vt:lpstr>Presentación de PowerPoint</vt:lpstr>
      <vt:lpstr>EJECUCIÓN PRESUPUESTAL</vt:lpstr>
      <vt:lpstr>ORIGEN DE LOS INGRESOS</vt:lpstr>
      <vt:lpstr>GASTOS GENERALES</vt:lpstr>
      <vt:lpstr>EJECUCIÓN PRESUPUESTAL</vt:lpstr>
      <vt:lpstr>GESTIÓN ACADÉMICA</vt:lpstr>
      <vt:lpstr>Presentación de PowerPoint</vt:lpstr>
      <vt:lpstr>APROBACIÓN Y REPROBACIÓN POR NIVELES 2020(Provisional) </vt:lpstr>
      <vt:lpstr>Presentación de PowerPoint</vt:lpstr>
      <vt:lpstr>GESTIÓN COMUNITARIA</vt:lpstr>
      <vt:lpstr>Presentación de PowerPoint</vt:lpstr>
      <vt:lpstr>LOGROS INSTITUCIONALES</vt:lpstr>
      <vt:lpstr>  FORTALEZAS P.M.I </vt:lpstr>
      <vt:lpstr>NECESIDADES DE ASISTENCIA TÉCNICA</vt:lpstr>
      <vt:lpstr>Atención a población con discapacidad y población con talentos especiales</vt:lpstr>
      <vt:lpstr>EVIDENCIAS DE GESTIÓN EN SEDES 2020</vt:lpstr>
      <vt:lpstr>SEDE LICEO MIXTO</vt:lpstr>
      <vt:lpstr>SEDE LICEO MIXTO</vt:lpstr>
      <vt:lpstr>SEDE LICEO MIXTO</vt:lpstr>
      <vt:lpstr>SEDE LICEO MIXTO</vt:lpstr>
      <vt:lpstr>SEDE LICEO MIXTO</vt:lpstr>
      <vt:lpstr>SEDE LICEO MIXTO</vt:lpstr>
      <vt:lpstr>SEDE LICEO MIXTO</vt:lpstr>
      <vt:lpstr>PRIMITIVO CRESPO</vt:lpstr>
      <vt:lpstr>SAN JOSÉ</vt:lpstr>
      <vt:lpstr>SAN JOSÉ</vt:lpstr>
      <vt:lpstr>HERACLIO URIBE</vt:lpstr>
      <vt:lpstr>RAFAEL POMBO</vt:lpstr>
      <vt:lpstr>SANTA MARIANA DE JESUS</vt:lpstr>
      <vt:lpstr>JOHN F. KENNEDY</vt:lpstr>
      <vt:lpstr>ANTONIA SANTOS</vt:lpstr>
      <vt:lpstr>MARIA INMACULADA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AUDIENCIA PÚBLICA DE RENDICION DE CUENTAS</dc:title>
  <dc:creator>personal</dc:creator>
  <cp:lastModifiedBy>ADMIN</cp:lastModifiedBy>
  <cp:revision>311</cp:revision>
  <dcterms:created xsi:type="dcterms:W3CDTF">2013-02-10T17:00:56Z</dcterms:created>
  <dcterms:modified xsi:type="dcterms:W3CDTF">2020-12-05T05:41:38Z</dcterms:modified>
</cp:coreProperties>
</file>